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8"/>
  </p:notesMasterIdLst>
  <p:sldIdLst>
    <p:sldId id="273" r:id="rId5"/>
    <p:sldId id="262" r:id="rId6"/>
    <p:sldId id="4721" r:id="rId7"/>
    <p:sldId id="423" r:id="rId8"/>
    <p:sldId id="257" r:id="rId9"/>
    <p:sldId id="724" r:id="rId10"/>
    <p:sldId id="3310" r:id="rId11"/>
    <p:sldId id="4722" r:id="rId12"/>
    <p:sldId id="270" r:id="rId13"/>
    <p:sldId id="4723" r:id="rId14"/>
    <p:sldId id="4724" r:id="rId15"/>
    <p:sldId id="264" r:id="rId16"/>
    <p:sldId id="265" r:id="rId17"/>
    <p:sldId id="267" r:id="rId18"/>
    <p:sldId id="268" r:id="rId19"/>
    <p:sldId id="269" r:id="rId20"/>
    <p:sldId id="4738" r:id="rId21"/>
    <p:sldId id="271" r:id="rId22"/>
    <p:sldId id="4740" r:id="rId23"/>
    <p:sldId id="4725" r:id="rId24"/>
    <p:sldId id="4726" r:id="rId25"/>
    <p:sldId id="4733" r:id="rId26"/>
    <p:sldId id="282" r:id="rId27"/>
    <p:sldId id="4734" r:id="rId28"/>
    <p:sldId id="4736" r:id="rId29"/>
    <p:sldId id="289" r:id="rId30"/>
    <p:sldId id="4730" r:id="rId31"/>
    <p:sldId id="259" r:id="rId32"/>
    <p:sldId id="287" r:id="rId33"/>
    <p:sldId id="313" r:id="rId34"/>
    <p:sldId id="4732" r:id="rId35"/>
    <p:sldId id="281" r:id="rId36"/>
    <p:sldId id="285" r:id="rId37"/>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19" autoAdjust="0"/>
  </p:normalViewPr>
  <p:slideViewPr>
    <p:cSldViewPr snapToGrid="0">
      <p:cViewPr varScale="1">
        <p:scale>
          <a:sx n="63" d="100"/>
          <a:sy n="63" d="100"/>
        </p:scale>
        <p:origin x="696"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tejalvarekar\Documents\nhsrc\2021\Work%20\OOPE%20data%202018-19\OOPE_NHA%2017-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auri\Downloads\Out%20of%20Pocket%20%20Expenditure%20of%20%20Stat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20573119337386"/>
          <c:y val="4.5525865924532498E-2"/>
          <c:w val="0.41502242471477058"/>
          <c:h val="0.94108417350942852"/>
        </c:manualLayout>
      </c:layout>
      <c:pieChart>
        <c:varyColors val="1"/>
        <c:ser>
          <c:idx val="0"/>
          <c:order val="0"/>
          <c:tx>
            <c:strRef>
              <c:f>Sheet2!$E$26</c:f>
              <c:strCache>
                <c:ptCount val="1"/>
                <c:pt idx="0">
                  <c:v>Percentage of Total OOPE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634-704A-9396-68DFD8A31DB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634-704A-9396-68DFD8A31DB4}"/>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634-704A-9396-68DFD8A31DB4}"/>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634-704A-9396-68DFD8A31DB4}"/>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634-704A-9396-68DFD8A31DB4}"/>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Sheet2!$D$27:$D$31</c:f>
              <c:strCache>
                <c:ptCount val="5"/>
                <c:pt idx="0">
                  <c:v>In-patient curative care</c:v>
                </c:pt>
                <c:pt idx="1">
                  <c:v>Out-patient curative care</c:v>
                </c:pt>
                <c:pt idx="2">
                  <c:v>Medicines*</c:v>
                </c:pt>
                <c:pt idx="3">
                  <c:v>Preventive care</c:v>
                </c:pt>
                <c:pt idx="4">
                  <c:v>Others**</c:v>
                </c:pt>
              </c:strCache>
            </c:strRef>
          </c:cat>
          <c:val>
            <c:numRef>
              <c:f>Sheet2!$E$27:$E$31</c:f>
              <c:numCache>
                <c:formatCode>0.0%</c:formatCode>
                <c:ptCount val="5"/>
                <c:pt idx="0">
                  <c:v>0.29499999999999998</c:v>
                </c:pt>
                <c:pt idx="1">
                  <c:v>0.10199999999999999</c:v>
                </c:pt>
                <c:pt idx="2">
                  <c:v>0.41699999999999998</c:v>
                </c:pt>
                <c:pt idx="3">
                  <c:v>4.2999999999999997E-2</c:v>
                </c:pt>
                <c:pt idx="4">
                  <c:v>0.14299999999999999</c:v>
                </c:pt>
              </c:numCache>
            </c:numRef>
          </c:val>
          <c:extLst>
            <c:ext xmlns:c16="http://schemas.microsoft.com/office/drawing/2014/chart" uri="{C3380CC4-5D6E-409C-BE32-E72D297353CC}">
              <c16:uniqueId val="{0000000A-A634-704A-9396-68DFD8A31DB4}"/>
            </c:ext>
          </c:extLst>
        </c:ser>
        <c:dLbls>
          <c:dLblPos val="ctr"/>
          <c:showLegendKey val="0"/>
          <c:showVal val="0"/>
          <c:showCatName val="0"/>
          <c:showSerName val="0"/>
          <c:showPercent val="1"/>
          <c:showBubbleSize val="0"/>
          <c:showLeaderLines val="0"/>
        </c:dLbls>
        <c:firstSliceAng val="0"/>
      </c:pieChart>
      <c:spPr>
        <a:noFill/>
        <a:ln>
          <a:noFill/>
        </a:ln>
        <a:effectLst/>
      </c:spPr>
    </c:plotArea>
    <c:legend>
      <c:legendPos val="r"/>
      <c:layout>
        <c:manualLayout>
          <c:xMode val="edge"/>
          <c:yMode val="edge"/>
          <c:x val="0.60718674449947008"/>
          <c:y val="0.15586420176119103"/>
          <c:w val="0.38572722967737"/>
          <c:h val="0.72576327519700645"/>
        </c:manualLayout>
      </c:layout>
      <c:overlay val="0"/>
      <c:spPr>
        <a:solidFill>
          <a:schemeClr val="lt1">
            <a:lumMod val="95000"/>
            <a:alpha val="39000"/>
          </a:schemeClr>
        </a:solidFill>
        <a:ln>
          <a:noFill/>
        </a:ln>
        <a:effectLst/>
      </c:spPr>
      <c:txPr>
        <a:bodyPr rot="0" spcFirstLastPara="1" vertOverflow="ellipsis" vert="horz" wrap="square" anchor="ctr" anchorCtr="1"/>
        <a:lstStyle/>
        <a:p>
          <a:pPr>
            <a:lnSpc>
              <a:spcPct val="150000"/>
            </a:lnSpc>
            <a:defRPr sz="2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OOPE (% of THE)</c:v>
                </c:pt>
              </c:strCache>
            </c:strRef>
          </c:tx>
          <c:spPr>
            <a:solidFill>
              <a:schemeClr val="accent1"/>
            </a:solidFill>
            <a:ln>
              <a:solidFill>
                <a:schemeClr val="tx1"/>
              </a:solidFill>
            </a:ln>
            <a:effectLst/>
          </c:spPr>
          <c:invertIfNegative val="0"/>
          <c:dPt>
            <c:idx val="0"/>
            <c:invertIfNegative val="0"/>
            <c:bubble3D val="0"/>
            <c:spPr>
              <a:solidFill>
                <a:schemeClr val="accent6"/>
              </a:solidFill>
              <a:ln>
                <a:solidFill>
                  <a:schemeClr val="tx1"/>
                </a:solidFill>
              </a:ln>
              <a:effectLst/>
            </c:spPr>
            <c:extLst>
              <c:ext xmlns:c16="http://schemas.microsoft.com/office/drawing/2014/chart" uri="{C3380CC4-5D6E-409C-BE32-E72D297353CC}">
                <c16:uniqueId val="{00000000-4A20-401F-B97A-7E239544A800}"/>
              </c:ext>
            </c:extLst>
          </c:dPt>
          <c:dPt>
            <c:idx val="1"/>
            <c:invertIfNegative val="0"/>
            <c:bubble3D val="0"/>
            <c:spPr>
              <a:solidFill>
                <a:schemeClr val="accent6"/>
              </a:solidFill>
              <a:ln>
                <a:solidFill>
                  <a:schemeClr val="tx1"/>
                </a:solidFill>
              </a:ln>
              <a:effectLst/>
            </c:spPr>
            <c:extLst>
              <c:ext xmlns:c16="http://schemas.microsoft.com/office/drawing/2014/chart" uri="{C3380CC4-5D6E-409C-BE32-E72D297353CC}">
                <c16:uniqueId val="{00000001-4A20-401F-B97A-7E239544A800}"/>
              </c:ext>
            </c:extLst>
          </c:dPt>
          <c:dPt>
            <c:idx val="2"/>
            <c:invertIfNegative val="0"/>
            <c:bubble3D val="0"/>
            <c:spPr>
              <a:solidFill>
                <a:schemeClr val="accent6"/>
              </a:solidFill>
              <a:ln>
                <a:solidFill>
                  <a:schemeClr val="tx1"/>
                </a:solidFill>
              </a:ln>
              <a:effectLst/>
            </c:spPr>
            <c:extLst>
              <c:ext xmlns:c16="http://schemas.microsoft.com/office/drawing/2014/chart" uri="{C3380CC4-5D6E-409C-BE32-E72D297353CC}">
                <c16:uniqueId val="{00000002-4A20-401F-B97A-7E239544A800}"/>
              </c:ext>
            </c:extLst>
          </c:dPt>
          <c:dPt>
            <c:idx val="3"/>
            <c:invertIfNegative val="0"/>
            <c:bubble3D val="0"/>
            <c:spPr>
              <a:solidFill>
                <a:schemeClr val="accent6"/>
              </a:solidFill>
              <a:ln>
                <a:solidFill>
                  <a:schemeClr val="tx1"/>
                </a:solidFill>
              </a:ln>
              <a:effectLst/>
            </c:spPr>
            <c:extLst>
              <c:ext xmlns:c16="http://schemas.microsoft.com/office/drawing/2014/chart" uri="{C3380CC4-5D6E-409C-BE32-E72D297353CC}">
                <c16:uniqueId val="{00000003-4A20-401F-B97A-7E239544A800}"/>
              </c:ext>
            </c:extLst>
          </c:dPt>
          <c:dPt>
            <c:idx val="4"/>
            <c:invertIfNegative val="0"/>
            <c:bubble3D val="0"/>
            <c:spPr>
              <a:solidFill>
                <a:schemeClr val="accent6"/>
              </a:solidFill>
              <a:ln>
                <a:solidFill>
                  <a:schemeClr val="tx1"/>
                </a:solidFill>
              </a:ln>
              <a:effectLst/>
            </c:spPr>
            <c:extLst>
              <c:ext xmlns:c16="http://schemas.microsoft.com/office/drawing/2014/chart" uri="{C3380CC4-5D6E-409C-BE32-E72D297353CC}">
                <c16:uniqueId val="{00000004-4A20-401F-B97A-7E239544A800}"/>
              </c:ext>
            </c:extLst>
          </c:dPt>
          <c:dPt>
            <c:idx val="5"/>
            <c:invertIfNegative val="0"/>
            <c:bubble3D val="0"/>
            <c:spPr>
              <a:solidFill>
                <a:schemeClr val="accent6"/>
              </a:solidFill>
              <a:ln>
                <a:solidFill>
                  <a:schemeClr val="tx1"/>
                </a:solidFill>
              </a:ln>
              <a:effectLst/>
            </c:spPr>
            <c:extLst>
              <c:ext xmlns:c16="http://schemas.microsoft.com/office/drawing/2014/chart" uri="{C3380CC4-5D6E-409C-BE32-E72D297353CC}">
                <c16:uniqueId val="{00000005-4A20-401F-B97A-7E239544A800}"/>
              </c:ext>
            </c:extLst>
          </c:dPt>
          <c:dPt>
            <c:idx val="6"/>
            <c:invertIfNegative val="0"/>
            <c:bubble3D val="0"/>
            <c:spPr>
              <a:solidFill>
                <a:schemeClr val="accent6"/>
              </a:solidFill>
              <a:ln>
                <a:solidFill>
                  <a:schemeClr val="tx1"/>
                </a:solidFill>
              </a:ln>
              <a:effectLst/>
            </c:spPr>
            <c:extLst>
              <c:ext xmlns:c16="http://schemas.microsoft.com/office/drawing/2014/chart" uri="{C3380CC4-5D6E-409C-BE32-E72D297353CC}">
                <c16:uniqueId val="{00000006-4A20-401F-B97A-7E239544A800}"/>
              </c:ext>
            </c:extLst>
          </c:dPt>
          <c:dPt>
            <c:idx val="7"/>
            <c:invertIfNegative val="0"/>
            <c:bubble3D val="0"/>
            <c:spPr>
              <a:solidFill>
                <a:srgbClr val="FFFF00"/>
              </a:solidFill>
              <a:ln>
                <a:solidFill>
                  <a:schemeClr val="tx1"/>
                </a:solidFill>
              </a:ln>
              <a:effectLst/>
            </c:spPr>
            <c:extLst>
              <c:ext xmlns:c16="http://schemas.microsoft.com/office/drawing/2014/chart" uri="{C3380CC4-5D6E-409C-BE32-E72D297353CC}">
                <c16:uniqueId val="{00000008-4A20-401F-B97A-7E239544A800}"/>
              </c:ext>
            </c:extLst>
          </c:dPt>
          <c:dPt>
            <c:idx val="8"/>
            <c:invertIfNegative val="0"/>
            <c:bubble3D val="0"/>
            <c:spPr>
              <a:solidFill>
                <a:srgbClr val="FF0000"/>
              </a:solidFill>
              <a:ln>
                <a:solidFill>
                  <a:schemeClr val="tx1"/>
                </a:solidFill>
              </a:ln>
              <a:effectLst/>
            </c:spPr>
            <c:extLst>
              <c:ext xmlns:c16="http://schemas.microsoft.com/office/drawing/2014/chart" uri="{C3380CC4-5D6E-409C-BE32-E72D297353CC}">
                <c16:uniqueId val="{00000010-A4C5-4910-B803-29D7693EEDA8}"/>
              </c:ext>
            </c:extLst>
          </c:dPt>
          <c:dPt>
            <c:idx val="9"/>
            <c:invertIfNegative val="0"/>
            <c:bubble3D val="0"/>
            <c:spPr>
              <a:solidFill>
                <a:srgbClr val="FF0000"/>
              </a:solidFill>
              <a:ln>
                <a:solidFill>
                  <a:schemeClr val="tx1"/>
                </a:solidFill>
              </a:ln>
              <a:effectLst/>
            </c:spPr>
            <c:extLst>
              <c:ext xmlns:c16="http://schemas.microsoft.com/office/drawing/2014/chart" uri="{C3380CC4-5D6E-409C-BE32-E72D297353CC}">
                <c16:uniqueId val="{00000011-A4C5-4910-B803-29D7693EEDA8}"/>
              </c:ext>
            </c:extLst>
          </c:dPt>
          <c:dPt>
            <c:idx val="10"/>
            <c:invertIfNegative val="0"/>
            <c:bubble3D val="0"/>
            <c:spPr>
              <a:solidFill>
                <a:srgbClr val="FF0000"/>
              </a:solidFill>
              <a:ln>
                <a:solidFill>
                  <a:schemeClr val="tx1"/>
                </a:solidFill>
              </a:ln>
              <a:effectLst/>
            </c:spPr>
            <c:extLst>
              <c:ext xmlns:c16="http://schemas.microsoft.com/office/drawing/2014/chart" uri="{C3380CC4-5D6E-409C-BE32-E72D297353CC}">
                <c16:uniqueId val="{00000012-A4C5-4910-B803-29D7693EEDA8}"/>
              </c:ext>
            </c:extLst>
          </c:dPt>
          <c:dPt>
            <c:idx val="11"/>
            <c:invertIfNegative val="0"/>
            <c:bubble3D val="0"/>
            <c:spPr>
              <a:solidFill>
                <a:srgbClr val="FF0000"/>
              </a:solidFill>
              <a:ln>
                <a:solidFill>
                  <a:schemeClr val="tx1"/>
                </a:solidFill>
              </a:ln>
              <a:effectLst/>
            </c:spPr>
            <c:extLst>
              <c:ext xmlns:c16="http://schemas.microsoft.com/office/drawing/2014/chart" uri="{C3380CC4-5D6E-409C-BE32-E72D297353CC}">
                <c16:uniqueId val="{00000013-A4C5-4910-B803-29D7693EEDA8}"/>
              </c:ext>
            </c:extLst>
          </c:dPt>
          <c:dPt>
            <c:idx val="12"/>
            <c:invertIfNegative val="0"/>
            <c:bubble3D val="0"/>
            <c:spPr>
              <a:solidFill>
                <a:srgbClr val="FF0000"/>
              </a:solidFill>
              <a:ln>
                <a:solidFill>
                  <a:schemeClr val="tx1"/>
                </a:solidFill>
              </a:ln>
              <a:effectLst/>
            </c:spPr>
            <c:extLst>
              <c:ext xmlns:c16="http://schemas.microsoft.com/office/drawing/2014/chart" uri="{C3380CC4-5D6E-409C-BE32-E72D297353CC}">
                <c16:uniqueId val="{00000014-A4C5-4910-B803-29D7693EEDA8}"/>
              </c:ext>
            </c:extLst>
          </c:dPt>
          <c:dPt>
            <c:idx val="13"/>
            <c:invertIfNegative val="0"/>
            <c:bubble3D val="0"/>
            <c:spPr>
              <a:solidFill>
                <a:srgbClr val="FF0000"/>
              </a:solidFill>
              <a:ln>
                <a:solidFill>
                  <a:schemeClr val="tx1"/>
                </a:solidFill>
              </a:ln>
              <a:effectLst/>
            </c:spPr>
            <c:extLst>
              <c:ext xmlns:c16="http://schemas.microsoft.com/office/drawing/2014/chart" uri="{C3380CC4-5D6E-409C-BE32-E72D297353CC}">
                <c16:uniqueId val="{00000015-A4C5-4910-B803-29D7693EEDA8}"/>
              </c:ext>
            </c:extLst>
          </c:dPt>
          <c:dPt>
            <c:idx val="14"/>
            <c:invertIfNegative val="0"/>
            <c:bubble3D val="0"/>
            <c:spPr>
              <a:solidFill>
                <a:srgbClr val="FF0000"/>
              </a:solidFill>
              <a:ln>
                <a:solidFill>
                  <a:schemeClr val="tx1"/>
                </a:solidFill>
              </a:ln>
              <a:effectLst/>
            </c:spPr>
            <c:extLst>
              <c:ext xmlns:c16="http://schemas.microsoft.com/office/drawing/2014/chart" uri="{C3380CC4-5D6E-409C-BE32-E72D297353CC}">
                <c16:uniqueId val="{00000016-A4C5-4910-B803-29D7693EEDA8}"/>
              </c:ext>
            </c:extLst>
          </c:dPt>
          <c:dPt>
            <c:idx val="15"/>
            <c:invertIfNegative val="0"/>
            <c:bubble3D val="0"/>
            <c:spPr>
              <a:solidFill>
                <a:srgbClr val="FF0000"/>
              </a:solidFill>
              <a:ln>
                <a:solidFill>
                  <a:schemeClr val="tx1"/>
                </a:solidFill>
              </a:ln>
              <a:effectLst/>
            </c:spPr>
            <c:extLst>
              <c:ext xmlns:c16="http://schemas.microsoft.com/office/drawing/2014/chart" uri="{C3380CC4-5D6E-409C-BE32-E72D297353CC}">
                <c16:uniqueId val="{00000017-A4C5-4910-B803-29D7693EEDA8}"/>
              </c:ext>
            </c:extLst>
          </c:dPt>
          <c:dPt>
            <c:idx val="16"/>
            <c:invertIfNegative val="0"/>
            <c:bubble3D val="0"/>
            <c:spPr>
              <a:solidFill>
                <a:srgbClr val="FF0000"/>
              </a:solidFill>
              <a:ln>
                <a:solidFill>
                  <a:schemeClr val="tx1"/>
                </a:solidFill>
              </a:ln>
              <a:effectLst/>
            </c:spPr>
            <c:extLst>
              <c:ext xmlns:c16="http://schemas.microsoft.com/office/drawing/2014/chart" uri="{C3380CC4-5D6E-409C-BE32-E72D297353CC}">
                <c16:uniqueId val="{00000020-C142-4986-B50F-E4D38874F826}"/>
              </c:ext>
            </c:extLst>
          </c:dPt>
          <c:dPt>
            <c:idx val="17"/>
            <c:invertIfNegative val="0"/>
            <c:bubble3D val="0"/>
            <c:spPr>
              <a:solidFill>
                <a:srgbClr val="FF0000"/>
              </a:solidFill>
              <a:ln>
                <a:solidFill>
                  <a:schemeClr val="tx1"/>
                </a:solidFill>
              </a:ln>
              <a:effectLst/>
            </c:spPr>
            <c:extLst>
              <c:ext xmlns:c16="http://schemas.microsoft.com/office/drawing/2014/chart" uri="{C3380CC4-5D6E-409C-BE32-E72D297353CC}">
                <c16:uniqueId val="{00000021-C142-4986-B50F-E4D38874F826}"/>
              </c:ext>
            </c:extLst>
          </c:dPt>
          <c:dPt>
            <c:idx val="18"/>
            <c:invertIfNegative val="0"/>
            <c:bubble3D val="0"/>
            <c:spPr>
              <a:solidFill>
                <a:srgbClr val="FF0000"/>
              </a:solidFill>
              <a:ln>
                <a:solidFill>
                  <a:schemeClr val="tx1"/>
                </a:solidFill>
              </a:ln>
              <a:effectLst/>
            </c:spPr>
            <c:extLst>
              <c:ext xmlns:c16="http://schemas.microsoft.com/office/drawing/2014/chart" uri="{C3380CC4-5D6E-409C-BE32-E72D297353CC}">
                <c16:uniqueId val="{00000022-C142-4986-B50F-E4D38874F826}"/>
              </c:ext>
            </c:extLst>
          </c:dPt>
          <c:dPt>
            <c:idx val="19"/>
            <c:invertIfNegative val="0"/>
            <c:bubble3D val="0"/>
            <c:spPr>
              <a:solidFill>
                <a:srgbClr val="FF0000"/>
              </a:solidFill>
              <a:ln>
                <a:solidFill>
                  <a:schemeClr val="tx1"/>
                </a:solidFill>
              </a:ln>
              <a:effectLst/>
            </c:spPr>
            <c:extLst>
              <c:ext xmlns:c16="http://schemas.microsoft.com/office/drawing/2014/chart" uri="{C3380CC4-5D6E-409C-BE32-E72D297353CC}">
                <c16:uniqueId val="{00000023-C142-4986-B50F-E4D38874F826}"/>
              </c:ext>
            </c:extLst>
          </c:dPt>
          <c:dPt>
            <c:idx val="20"/>
            <c:invertIfNegative val="0"/>
            <c:bubble3D val="0"/>
            <c:spPr>
              <a:solidFill>
                <a:srgbClr val="FF0000"/>
              </a:solidFill>
              <a:ln>
                <a:solidFill>
                  <a:schemeClr val="tx1"/>
                </a:solidFill>
              </a:ln>
              <a:effectLst/>
            </c:spPr>
            <c:extLst>
              <c:ext xmlns:c16="http://schemas.microsoft.com/office/drawing/2014/chart" uri="{C3380CC4-5D6E-409C-BE32-E72D297353CC}">
                <c16:uniqueId val="{00000024-C142-4986-B50F-E4D38874F826}"/>
              </c:ext>
            </c:extLst>
          </c:dPt>
          <c:dPt>
            <c:idx val="21"/>
            <c:invertIfNegative val="0"/>
            <c:bubble3D val="0"/>
            <c:spPr>
              <a:solidFill>
                <a:srgbClr val="FF0000"/>
              </a:solidFill>
              <a:ln>
                <a:solidFill>
                  <a:schemeClr val="tx1"/>
                </a:solidFill>
              </a:ln>
              <a:effectLst/>
            </c:spPr>
            <c:extLst>
              <c:ext xmlns:c16="http://schemas.microsoft.com/office/drawing/2014/chart" uri="{C3380CC4-5D6E-409C-BE32-E72D297353CC}">
                <c16:uniqueId val="{00000025-C142-4986-B50F-E4D38874F82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 karnataka</c:v>
                </c:pt>
                <c:pt idx="1">
                  <c:v>Assam </c:v>
                </c:pt>
                <c:pt idx="2">
                  <c:v> Chhatisgarh </c:v>
                </c:pt>
                <c:pt idx="3">
                  <c:v>Uttarakhand</c:v>
                </c:pt>
                <c:pt idx="4">
                  <c:v> J &amp; K </c:v>
                </c:pt>
                <c:pt idx="5">
                  <c:v> Gujarat</c:v>
                </c:pt>
                <c:pt idx="6">
                  <c:v> Tamil Nadu</c:v>
                </c:pt>
                <c:pt idx="7">
                  <c:v>India</c:v>
                </c:pt>
                <c:pt idx="8">
                  <c:v> Maharastha </c:v>
                </c:pt>
                <c:pt idx="9">
                  <c:v>Himanchal Pradesh</c:v>
                </c:pt>
                <c:pt idx="10">
                  <c:v> Rajasthan</c:v>
                </c:pt>
                <c:pt idx="11">
                  <c:v> Telangana</c:v>
                </c:pt>
                <c:pt idx="12">
                  <c:v> Haryna</c:v>
                </c:pt>
                <c:pt idx="13">
                  <c:v> Odisha</c:v>
                </c:pt>
                <c:pt idx="14">
                  <c:v> Madhya Pradesh</c:v>
                </c:pt>
                <c:pt idx="15">
                  <c:v> Bihar</c:v>
                </c:pt>
                <c:pt idx="16">
                  <c:v> Andhra Pradesh</c:v>
                </c:pt>
                <c:pt idx="17">
                  <c:v> Jharkhand</c:v>
                </c:pt>
                <c:pt idx="18">
                  <c:v> kerala </c:v>
                </c:pt>
                <c:pt idx="19">
                  <c:v> Punjab</c:v>
                </c:pt>
                <c:pt idx="20">
                  <c:v> West Bengal</c:v>
                </c:pt>
                <c:pt idx="21">
                  <c:v>Uttar pradesh</c:v>
                </c:pt>
              </c:strCache>
            </c:strRef>
          </c:cat>
          <c:val>
            <c:numRef>
              <c:f>Sheet1!$B$2:$B$23</c:f>
              <c:numCache>
                <c:formatCode>General</c:formatCode>
                <c:ptCount val="22"/>
                <c:pt idx="0">
                  <c:v>34.200000000000003</c:v>
                </c:pt>
                <c:pt idx="1">
                  <c:v>35.9</c:v>
                </c:pt>
                <c:pt idx="2">
                  <c:v>38.799999999999997</c:v>
                </c:pt>
                <c:pt idx="3">
                  <c:v>41.7</c:v>
                </c:pt>
                <c:pt idx="4">
                  <c:v>42.8</c:v>
                </c:pt>
                <c:pt idx="5">
                  <c:v>43.9</c:v>
                </c:pt>
                <c:pt idx="6">
                  <c:v>45.9</c:v>
                </c:pt>
                <c:pt idx="7">
                  <c:v>48.8</c:v>
                </c:pt>
                <c:pt idx="8">
                  <c:v>49.1</c:v>
                </c:pt>
                <c:pt idx="9">
                  <c:v>49.2</c:v>
                </c:pt>
                <c:pt idx="10">
                  <c:v>49.6</c:v>
                </c:pt>
                <c:pt idx="11">
                  <c:v>49.7</c:v>
                </c:pt>
                <c:pt idx="12">
                  <c:v>50.4</c:v>
                </c:pt>
                <c:pt idx="13">
                  <c:v>55.9</c:v>
                </c:pt>
                <c:pt idx="14">
                  <c:v>56.3</c:v>
                </c:pt>
                <c:pt idx="15">
                  <c:v>58.2</c:v>
                </c:pt>
                <c:pt idx="16">
                  <c:v>67</c:v>
                </c:pt>
                <c:pt idx="17">
                  <c:v>68</c:v>
                </c:pt>
                <c:pt idx="18">
                  <c:v>68.7</c:v>
                </c:pt>
                <c:pt idx="19">
                  <c:v>69.400000000000006</c:v>
                </c:pt>
                <c:pt idx="20">
                  <c:v>69.8</c:v>
                </c:pt>
                <c:pt idx="21">
                  <c:v>72.599999999999994</c:v>
                </c:pt>
              </c:numCache>
            </c:numRef>
          </c:val>
          <c:extLst>
            <c:ext xmlns:c16="http://schemas.microsoft.com/office/drawing/2014/chart" uri="{C3380CC4-5D6E-409C-BE32-E72D297353CC}">
              <c16:uniqueId val="{00000000-5C6D-408E-8413-99EEE323D64C}"/>
            </c:ext>
          </c:extLst>
        </c:ser>
        <c:dLbls>
          <c:showLegendKey val="0"/>
          <c:showVal val="0"/>
          <c:showCatName val="0"/>
          <c:showSerName val="0"/>
          <c:showPercent val="0"/>
          <c:showBubbleSize val="0"/>
        </c:dLbls>
        <c:gapWidth val="219"/>
        <c:overlap val="-27"/>
        <c:axId val="530128952"/>
        <c:axId val="530134072"/>
      </c:barChart>
      <c:catAx>
        <c:axId val="530128952"/>
        <c:scaling>
          <c:orientation val="minMax"/>
        </c:scaling>
        <c:delete val="0"/>
        <c:axPos val="b"/>
        <c:numFmt formatCode="General" sourceLinked="1"/>
        <c:majorTickMark val="none"/>
        <c:minorTickMark val="none"/>
        <c:tickLblPos val="nextTo"/>
        <c:spPr>
          <a:noFill/>
          <a:ln w="9525" cap="flat" cmpd="sng" algn="ctr">
            <a:solidFill>
              <a:srgbClr val="FF0000"/>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30134072"/>
        <c:crosses val="autoZero"/>
        <c:auto val="1"/>
        <c:lblAlgn val="ctr"/>
        <c:lblOffset val="100"/>
        <c:noMultiLvlLbl val="0"/>
      </c:catAx>
      <c:valAx>
        <c:axId val="530134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0128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16A564-2CC1-4D58-A01D-530BCCBBC6DB}" type="doc">
      <dgm:prSet loTypeId="urn:microsoft.com/office/officeart/2005/8/layout/chart3" loCatId="relationship" qsTypeId="urn:microsoft.com/office/officeart/2005/8/quickstyle/simple5" qsCatId="simple" csTypeId="urn:microsoft.com/office/officeart/2005/8/colors/colorful2" csCatId="colorful" phldr="1"/>
      <dgm:spPr/>
    </dgm:pt>
    <dgm:pt modelId="{D4B6B920-21F8-4341-BC4D-7917D45BCEF7}">
      <dgm:prSet phldrT="[Text]"/>
      <dgm:spPr/>
      <dgm:t>
        <a:bodyPr/>
        <a:lstStyle/>
        <a:p>
          <a:r>
            <a:rPr lang="en-US" dirty="0"/>
            <a:t>Data</a:t>
          </a:r>
        </a:p>
        <a:p>
          <a:r>
            <a:rPr lang="en-US" dirty="0"/>
            <a:t>Integration</a:t>
          </a:r>
          <a:endParaRPr lang="en-IN" dirty="0"/>
        </a:p>
      </dgm:t>
    </dgm:pt>
    <dgm:pt modelId="{A0734EF0-9786-456A-9658-E545BEFC55C9}" type="parTrans" cxnId="{F233D320-A837-4A22-A1D7-831860C63F52}">
      <dgm:prSet/>
      <dgm:spPr/>
      <dgm:t>
        <a:bodyPr/>
        <a:lstStyle/>
        <a:p>
          <a:endParaRPr lang="en-IN"/>
        </a:p>
      </dgm:t>
    </dgm:pt>
    <dgm:pt modelId="{DA2EECA5-61FA-48D9-90EF-B17962B1169B}" type="sibTrans" cxnId="{F233D320-A837-4A22-A1D7-831860C63F52}">
      <dgm:prSet/>
      <dgm:spPr/>
      <dgm:t>
        <a:bodyPr/>
        <a:lstStyle/>
        <a:p>
          <a:endParaRPr lang="en-IN"/>
        </a:p>
      </dgm:t>
    </dgm:pt>
    <dgm:pt modelId="{A827A2A5-4849-4867-9EA7-16D67248E3D5}">
      <dgm:prSet phldrT="[Text]"/>
      <dgm:spPr/>
      <dgm:t>
        <a:bodyPr/>
        <a:lstStyle/>
        <a:p>
          <a:r>
            <a:rPr lang="en-US" dirty="0"/>
            <a:t>Functional Integration</a:t>
          </a:r>
          <a:endParaRPr lang="en-IN" dirty="0"/>
        </a:p>
      </dgm:t>
    </dgm:pt>
    <dgm:pt modelId="{55ECB547-7364-4F2B-B2FD-654C1C4992B2}" type="parTrans" cxnId="{823BB26D-2B92-4426-A1BA-7FB2D2AA3C65}">
      <dgm:prSet/>
      <dgm:spPr/>
      <dgm:t>
        <a:bodyPr/>
        <a:lstStyle/>
        <a:p>
          <a:endParaRPr lang="en-IN"/>
        </a:p>
      </dgm:t>
    </dgm:pt>
    <dgm:pt modelId="{2CEE8068-97E7-4EEA-AC67-C1B8DE3E0821}" type="sibTrans" cxnId="{823BB26D-2B92-4426-A1BA-7FB2D2AA3C65}">
      <dgm:prSet/>
      <dgm:spPr/>
      <dgm:t>
        <a:bodyPr/>
        <a:lstStyle/>
        <a:p>
          <a:endParaRPr lang="en-IN"/>
        </a:p>
      </dgm:t>
    </dgm:pt>
    <dgm:pt modelId="{534F142F-AC52-4147-B75A-0E3D8B5A369A}">
      <dgm:prSet phldrT="[Text]"/>
      <dgm:spPr/>
      <dgm:t>
        <a:bodyPr/>
        <a:lstStyle/>
        <a:p>
          <a:r>
            <a:rPr lang="en-US" dirty="0"/>
            <a:t>Physical Integration</a:t>
          </a:r>
          <a:endParaRPr lang="en-IN" dirty="0"/>
        </a:p>
      </dgm:t>
    </dgm:pt>
    <dgm:pt modelId="{53D7CAFE-466E-4AAC-A88A-CF057311F785}" type="parTrans" cxnId="{ADA9CECA-0E83-47CD-8A3A-D64E168ADD45}">
      <dgm:prSet/>
      <dgm:spPr/>
      <dgm:t>
        <a:bodyPr/>
        <a:lstStyle/>
        <a:p>
          <a:endParaRPr lang="en-IN"/>
        </a:p>
      </dgm:t>
    </dgm:pt>
    <dgm:pt modelId="{3B8EF677-5E02-4470-B978-7F5D77C41D44}" type="sibTrans" cxnId="{ADA9CECA-0E83-47CD-8A3A-D64E168ADD45}">
      <dgm:prSet/>
      <dgm:spPr/>
      <dgm:t>
        <a:bodyPr/>
        <a:lstStyle/>
        <a:p>
          <a:endParaRPr lang="en-IN"/>
        </a:p>
      </dgm:t>
    </dgm:pt>
    <dgm:pt modelId="{ED135F90-35C4-47BC-BB3A-E6886858DD55}" type="pres">
      <dgm:prSet presAssocID="{0216A564-2CC1-4D58-A01D-530BCCBBC6DB}" presName="compositeShape" presStyleCnt="0">
        <dgm:presLayoutVars>
          <dgm:chMax val="7"/>
          <dgm:dir/>
          <dgm:resizeHandles val="exact"/>
        </dgm:presLayoutVars>
      </dgm:prSet>
      <dgm:spPr/>
    </dgm:pt>
    <dgm:pt modelId="{CF074AEB-222E-4CD3-907D-E000879785E6}" type="pres">
      <dgm:prSet presAssocID="{0216A564-2CC1-4D58-A01D-530BCCBBC6DB}" presName="wedge1" presStyleLbl="node1" presStyleIdx="0" presStyleCnt="3"/>
      <dgm:spPr/>
    </dgm:pt>
    <dgm:pt modelId="{91979B48-9DAE-4568-A5CE-2EC44314BF72}" type="pres">
      <dgm:prSet presAssocID="{0216A564-2CC1-4D58-A01D-530BCCBBC6DB}" presName="wedge1Tx" presStyleLbl="node1" presStyleIdx="0" presStyleCnt="3">
        <dgm:presLayoutVars>
          <dgm:chMax val="0"/>
          <dgm:chPref val="0"/>
          <dgm:bulletEnabled val="1"/>
        </dgm:presLayoutVars>
      </dgm:prSet>
      <dgm:spPr/>
    </dgm:pt>
    <dgm:pt modelId="{788785C3-4761-4742-A606-18959B5B486A}" type="pres">
      <dgm:prSet presAssocID="{0216A564-2CC1-4D58-A01D-530BCCBBC6DB}" presName="wedge2" presStyleLbl="node1" presStyleIdx="1" presStyleCnt="3"/>
      <dgm:spPr/>
    </dgm:pt>
    <dgm:pt modelId="{4D77F829-8D7B-4F68-892E-5F0960ED8E0B}" type="pres">
      <dgm:prSet presAssocID="{0216A564-2CC1-4D58-A01D-530BCCBBC6DB}" presName="wedge2Tx" presStyleLbl="node1" presStyleIdx="1" presStyleCnt="3">
        <dgm:presLayoutVars>
          <dgm:chMax val="0"/>
          <dgm:chPref val="0"/>
          <dgm:bulletEnabled val="1"/>
        </dgm:presLayoutVars>
      </dgm:prSet>
      <dgm:spPr/>
    </dgm:pt>
    <dgm:pt modelId="{0FC957EF-34CA-409A-841D-6ED768374C26}" type="pres">
      <dgm:prSet presAssocID="{0216A564-2CC1-4D58-A01D-530BCCBBC6DB}" presName="wedge3" presStyleLbl="node1" presStyleIdx="2" presStyleCnt="3"/>
      <dgm:spPr/>
    </dgm:pt>
    <dgm:pt modelId="{E5AA14E0-5347-4B63-90CA-55096F80840F}" type="pres">
      <dgm:prSet presAssocID="{0216A564-2CC1-4D58-A01D-530BCCBBC6DB}" presName="wedge3Tx" presStyleLbl="node1" presStyleIdx="2" presStyleCnt="3">
        <dgm:presLayoutVars>
          <dgm:chMax val="0"/>
          <dgm:chPref val="0"/>
          <dgm:bulletEnabled val="1"/>
        </dgm:presLayoutVars>
      </dgm:prSet>
      <dgm:spPr/>
    </dgm:pt>
  </dgm:ptLst>
  <dgm:cxnLst>
    <dgm:cxn modelId="{7C97C40E-6675-4161-987B-451C4B1745F1}" type="presOf" srcId="{D4B6B920-21F8-4341-BC4D-7917D45BCEF7}" destId="{CF074AEB-222E-4CD3-907D-E000879785E6}" srcOrd="0" destOrd="0" presId="urn:microsoft.com/office/officeart/2005/8/layout/chart3"/>
    <dgm:cxn modelId="{F233D320-A837-4A22-A1D7-831860C63F52}" srcId="{0216A564-2CC1-4D58-A01D-530BCCBBC6DB}" destId="{D4B6B920-21F8-4341-BC4D-7917D45BCEF7}" srcOrd="0" destOrd="0" parTransId="{A0734EF0-9786-456A-9658-E545BEFC55C9}" sibTransId="{DA2EECA5-61FA-48D9-90EF-B17962B1169B}"/>
    <dgm:cxn modelId="{FE8F4D3B-3F6C-49A9-8D6B-53AE5BA1432D}" type="presOf" srcId="{D4B6B920-21F8-4341-BC4D-7917D45BCEF7}" destId="{91979B48-9DAE-4568-A5CE-2EC44314BF72}" srcOrd="1" destOrd="0" presId="urn:microsoft.com/office/officeart/2005/8/layout/chart3"/>
    <dgm:cxn modelId="{4A76D24B-6912-4ED1-A4A4-AA4933AA6041}" type="presOf" srcId="{534F142F-AC52-4147-B75A-0E3D8B5A369A}" destId="{E5AA14E0-5347-4B63-90CA-55096F80840F}" srcOrd="1" destOrd="0" presId="urn:microsoft.com/office/officeart/2005/8/layout/chart3"/>
    <dgm:cxn modelId="{823BB26D-2B92-4426-A1BA-7FB2D2AA3C65}" srcId="{0216A564-2CC1-4D58-A01D-530BCCBBC6DB}" destId="{A827A2A5-4849-4867-9EA7-16D67248E3D5}" srcOrd="1" destOrd="0" parTransId="{55ECB547-7364-4F2B-B2FD-654C1C4992B2}" sibTransId="{2CEE8068-97E7-4EEA-AC67-C1B8DE3E0821}"/>
    <dgm:cxn modelId="{6742B358-4502-44AA-AC2F-1E0B4EAE18C1}" type="presOf" srcId="{A827A2A5-4849-4867-9EA7-16D67248E3D5}" destId="{788785C3-4761-4742-A606-18959B5B486A}" srcOrd="0" destOrd="0" presId="urn:microsoft.com/office/officeart/2005/8/layout/chart3"/>
    <dgm:cxn modelId="{E8504C7B-3D29-41A9-94A5-634E0E33E69C}" type="presOf" srcId="{A827A2A5-4849-4867-9EA7-16D67248E3D5}" destId="{4D77F829-8D7B-4F68-892E-5F0960ED8E0B}" srcOrd="1" destOrd="0" presId="urn:microsoft.com/office/officeart/2005/8/layout/chart3"/>
    <dgm:cxn modelId="{D17A02A1-75FC-458D-A653-AFA9A91CEEF6}" type="presOf" srcId="{0216A564-2CC1-4D58-A01D-530BCCBBC6DB}" destId="{ED135F90-35C4-47BC-BB3A-E6886858DD55}" srcOrd="0" destOrd="0" presId="urn:microsoft.com/office/officeart/2005/8/layout/chart3"/>
    <dgm:cxn modelId="{ADA9CECA-0E83-47CD-8A3A-D64E168ADD45}" srcId="{0216A564-2CC1-4D58-A01D-530BCCBBC6DB}" destId="{534F142F-AC52-4147-B75A-0E3D8B5A369A}" srcOrd="2" destOrd="0" parTransId="{53D7CAFE-466E-4AAC-A88A-CF057311F785}" sibTransId="{3B8EF677-5E02-4470-B978-7F5D77C41D44}"/>
    <dgm:cxn modelId="{0E638BCD-78D9-4EB6-B98C-1DE63799A9D3}" type="presOf" srcId="{534F142F-AC52-4147-B75A-0E3D8B5A369A}" destId="{0FC957EF-34CA-409A-841D-6ED768374C26}" srcOrd="0" destOrd="0" presId="urn:microsoft.com/office/officeart/2005/8/layout/chart3"/>
    <dgm:cxn modelId="{4C64AA97-4E65-4954-9461-1EF61F8106D4}" type="presParOf" srcId="{ED135F90-35C4-47BC-BB3A-E6886858DD55}" destId="{CF074AEB-222E-4CD3-907D-E000879785E6}" srcOrd="0" destOrd="0" presId="urn:microsoft.com/office/officeart/2005/8/layout/chart3"/>
    <dgm:cxn modelId="{6ACF8378-48BF-42E0-A677-6BF1F89F19DB}" type="presParOf" srcId="{ED135F90-35C4-47BC-BB3A-E6886858DD55}" destId="{91979B48-9DAE-4568-A5CE-2EC44314BF72}" srcOrd="1" destOrd="0" presId="urn:microsoft.com/office/officeart/2005/8/layout/chart3"/>
    <dgm:cxn modelId="{FA9D672E-C3D0-438A-B820-CE7D1E476435}" type="presParOf" srcId="{ED135F90-35C4-47BC-BB3A-E6886858DD55}" destId="{788785C3-4761-4742-A606-18959B5B486A}" srcOrd="2" destOrd="0" presId="urn:microsoft.com/office/officeart/2005/8/layout/chart3"/>
    <dgm:cxn modelId="{987B3CE9-3A51-4CC6-8F43-C219D02ADAAA}" type="presParOf" srcId="{ED135F90-35C4-47BC-BB3A-E6886858DD55}" destId="{4D77F829-8D7B-4F68-892E-5F0960ED8E0B}" srcOrd="3" destOrd="0" presId="urn:microsoft.com/office/officeart/2005/8/layout/chart3"/>
    <dgm:cxn modelId="{C7E7F1BE-4F47-4AEA-B28B-C84C31B3A833}" type="presParOf" srcId="{ED135F90-35C4-47BC-BB3A-E6886858DD55}" destId="{0FC957EF-34CA-409A-841D-6ED768374C26}" srcOrd="4" destOrd="0" presId="urn:microsoft.com/office/officeart/2005/8/layout/chart3"/>
    <dgm:cxn modelId="{6C102A85-9240-4DD2-87BA-4AEFF830D6BD}" type="presParOf" srcId="{ED135F90-35C4-47BC-BB3A-E6886858DD55}" destId="{E5AA14E0-5347-4B63-90CA-55096F80840F}"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A60817-6D70-164E-A6C3-72EC9AC5ACAD}" type="doc">
      <dgm:prSet loTypeId="urn:microsoft.com/office/officeart/2005/8/layout/radial4" loCatId="" qsTypeId="urn:microsoft.com/office/officeart/2005/8/quickstyle/simple1" qsCatId="simple" csTypeId="urn:microsoft.com/office/officeart/2005/8/colors/colorful1" csCatId="colorful" phldr="1"/>
      <dgm:spPr/>
      <dgm:t>
        <a:bodyPr/>
        <a:lstStyle/>
        <a:p>
          <a:endParaRPr lang="en-GB"/>
        </a:p>
      </dgm:t>
    </dgm:pt>
    <dgm:pt modelId="{D8187601-F8BC-3E46-8512-A7AB08CAE5FB}">
      <dgm:prSet phldrT="[Text]"/>
      <dgm:spPr/>
      <dgm:t>
        <a:bodyPr/>
        <a:lstStyle/>
        <a:p>
          <a:r>
            <a:rPr lang="en-GB" dirty="0"/>
            <a:t>IPHL</a:t>
          </a:r>
        </a:p>
      </dgm:t>
    </dgm:pt>
    <dgm:pt modelId="{2653D3ED-F438-9E42-9419-88CCF0B72F4D}" type="parTrans" cxnId="{4CFA02C1-97D0-8144-B349-EB3EFCD7A43C}">
      <dgm:prSet/>
      <dgm:spPr/>
      <dgm:t>
        <a:bodyPr/>
        <a:lstStyle/>
        <a:p>
          <a:endParaRPr lang="en-GB"/>
        </a:p>
      </dgm:t>
    </dgm:pt>
    <dgm:pt modelId="{D5E21CB7-C8C6-294E-A76C-1B38982507DF}" type="sibTrans" cxnId="{4CFA02C1-97D0-8144-B349-EB3EFCD7A43C}">
      <dgm:prSet/>
      <dgm:spPr/>
      <dgm:t>
        <a:bodyPr/>
        <a:lstStyle/>
        <a:p>
          <a:endParaRPr lang="en-GB"/>
        </a:p>
      </dgm:t>
    </dgm:pt>
    <dgm:pt modelId="{D93064F6-404C-614F-86AB-1B29DDBDD139}">
      <dgm:prSet phldrT="[Text]"/>
      <dgm:spPr/>
      <dgm:t>
        <a:bodyPr/>
        <a:lstStyle/>
        <a:p>
          <a:r>
            <a:rPr lang="en-GB" dirty="0"/>
            <a:t>Infrastructure</a:t>
          </a:r>
        </a:p>
      </dgm:t>
    </dgm:pt>
    <dgm:pt modelId="{75336387-2CD7-3D47-A916-5DFCAC859AA0}" type="parTrans" cxnId="{CAECDB6B-6C29-914A-8B4C-5539E1BC779B}">
      <dgm:prSet/>
      <dgm:spPr/>
      <dgm:t>
        <a:bodyPr/>
        <a:lstStyle/>
        <a:p>
          <a:endParaRPr lang="en-GB"/>
        </a:p>
      </dgm:t>
    </dgm:pt>
    <dgm:pt modelId="{49F181FE-7866-C54E-8114-F10B4357D300}" type="sibTrans" cxnId="{CAECDB6B-6C29-914A-8B4C-5539E1BC779B}">
      <dgm:prSet/>
      <dgm:spPr/>
      <dgm:t>
        <a:bodyPr/>
        <a:lstStyle/>
        <a:p>
          <a:endParaRPr lang="en-GB"/>
        </a:p>
      </dgm:t>
    </dgm:pt>
    <dgm:pt modelId="{3A4AB323-FD8B-6E40-9595-29688433541B}">
      <dgm:prSet phldrT="[Text]"/>
      <dgm:spPr/>
      <dgm:t>
        <a:bodyPr/>
        <a:lstStyle/>
        <a:p>
          <a:r>
            <a:rPr lang="en-GB" dirty="0"/>
            <a:t>Workforce</a:t>
          </a:r>
        </a:p>
      </dgm:t>
    </dgm:pt>
    <dgm:pt modelId="{A095835D-071D-574E-8CF9-CEEA1D8A7263}" type="parTrans" cxnId="{56806FAC-4234-F24F-9799-CC22EA34C10A}">
      <dgm:prSet/>
      <dgm:spPr/>
      <dgm:t>
        <a:bodyPr/>
        <a:lstStyle/>
        <a:p>
          <a:endParaRPr lang="en-GB"/>
        </a:p>
      </dgm:t>
    </dgm:pt>
    <dgm:pt modelId="{29B8C60A-6F0C-F64B-8651-C15F256E5F5D}" type="sibTrans" cxnId="{56806FAC-4234-F24F-9799-CC22EA34C10A}">
      <dgm:prSet/>
      <dgm:spPr/>
      <dgm:t>
        <a:bodyPr/>
        <a:lstStyle/>
        <a:p>
          <a:endParaRPr lang="en-GB"/>
        </a:p>
      </dgm:t>
    </dgm:pt>
    <dgm:pt modelId="{65087CE2-F1DB-AA41-ADEB-0E35D09F6CB8}">
      <dgm:prSet phldrT="[Text]"/>
      <dgm:spPr/>
      <dgm:t>
        <a:bodyPr/>
        <a:lstStyle/>
        <a:p>
          <a:r>
            <a:rPr lang="en-GB" dirty="0"/>
            <a:t>Equipment</a:t>
          </a:r>
        </a:p>
      </dgm:t>
    </dgm:pt>
    <dgm:pt modelId="{005716C7-923C-8142-8095-79606527B3CE}" type="parTrans" cxnId="{E985B1FB-2EB2-784C-8115-4EAAC8EDE7CF}">
      <dgm:prSet/>
      <dgm:spPr/>
      <dgm:t>
        <a:bodyPr/>
        <a:lstStyle/>
        <a:p>
          <a:endParaRPr lang="en-GB"/>
        </a:p>
      </dgm:t>
    </dgm:pt>
    <dgm:pt modelId="{FA92A020-ABCB-D44D-B694-E5A95F1E7855}" type="sibTrans" cxnId="{E985B1FB-2EB2-784C-8115-4EAAC8EDE7CF}">
      <dgm:prSet/>
      <dgm:spPr/>
      <dgm:t>
        <a:bodyPr/>
        <a:lstStyle/>
        <a:p>
          <a:endParaRPr lang="en-GB"/>
        </a:p>
      </dgm:t>
    </dgm:pt>
    <dgm:pt modelId="{2B40A3C1-6A64-4C66-B545-B6B7DED60AE0}">
      <dgm:prSet phldrT="[Text]"/>
      <dgm:spPr/>
      <dgm:t>
        <a:bodyPr/>
        <a:lstStyle/>
        <a:p>
          <a:r>
            <a:rPr lang="en-GB"/>
            <a:t>Space</a:t>
          </a:r>
          <a:endParaRPr lang="en-GB" dirty="0"/>
        </a:p>
      </dgm:t>
    </dgm:pt>
    <dgm:pt modelId="{8790371D-979F-4EDE-8171-A34E0D232522}" type="parTrans" cxnId="{35B882C0-4568-4775-891A-4287150AB851}">
      <dgm:prSet/>
      <dgm:spPr/>
      <dgm:t>
        <a:bodyPr/>
        <a:lstStyle/>
        <a:p>
          <a:endParaRPr lang="en-IN"/>
        </a:p>
      </dgm:t>
    </dgm:pt>
    <dgm:pt modelId="{AEDC24AC-F41A-4043-8DD8-32185225D100}" type="sibTrans" cxnId="{35B882C0-4568-4775-891A-4287150AB851}">
      <dgm:prSet/>
      <dgm:spPr/>
      <dgm:t>
        <a:bodyPr/>
        <a:lstStyle/>
        <a:p>
          <a:endParaRPr lang="en-IN"/>
        </a:p>
      </dgm:t>
    </dgm:pt>
    <dgm:pt modelId="{685F945C-92F6-4A91-B362-DE249E5C850C}">
      <dgm:prSet phldrT="[Text]"/>
      <dgm:spPr/>
      <dgm:t>
        <a:bodyPr/>
        <a:lstStyle/>
        <a:p>
          <a:r>
            <a:rPr lang="en-GB" dirty="0"/>
            <a:t>Services</a:t>
          </a:r>
        </a:p>
      </dgm:t>
    </dgm:pt>
    <dgm:pt modelId="{C5988CCB-BC2A-441A-9AAE-B416224CA4BC}" type="parTrans" cxnId="{4BB254B9-EAB5-4DC5-95AD-4BD35E4E45E6}">
      <dgm:prSet/>
      <dgm:spPr/>
      <dgm:t>
        <a:bodyPr/>
        <a:lstStyle/>
        <a:p>
          <a:endParaRPr lang="en-IN"/>
        </a:p>
      </dgm:t>
    </dgm:pt>
    <dgm:pt modelId="{84C1AF0A-FF71-4E3C-B291-76056BB1B5F6}" type="sibTrans" cxnId="{4BB254B9-EAB5-4DC5-95AD-4BD35E4E45E6}">
      <dgm:prSet/>
      <dgm:spPr/>
      <dgm:t>
        <a:bodyPr/>
        <a:lstStyle/>
        <a:p>
          <a:endParaRPr lang="en-IN"/>
        </a:p>
      </dgm:t>
    </dgm:pt>
    <dgm:pt modelId="{78FE166B-8212-3347-81A0-ADD0FC9FCC5C}" type="pres">
      <dgm:prSet presAssocID="{6BA60817-6D70-164E-A6C3-72EC9AC5ACAD}" presName="cycle" presStyleCnt="0">
        <dgm:presLayoutVars>
          <dgm:chMax val="1"/>
          <dgm:dir/>
          <dgm:animLvl val="ctr"/>
          <dgm:resizeHandles val="exact"/>
        </dgm:presLayoutVars>
      </dgm:prSet>
      <dgm:spPr/>
    </dgm:pt>
    <dgm:pt modelId="{CFA0BA25-841E-A341-9CC2-76FA2933AF3D}" type="pres">
      <dgm:prSet presAssocID="{D8187601-F8BC-3E46-8512-A7AB08CAE5FB}" presName="centerShape" presStyleLbl="node0" presStyleIdx="0" presStyleCnt="1"/>
      <dgm:spPr/>
    </dgm:pt>
    <dgm:pt modelId="{495E47A0-9E77-A848-812C-7D0907B9F779}" type="pres">
      <dgm:prSet presAssocID="{75336387-2CD7-3D47-A916-5DFCAC859AA0}" presName="parTrans" presStyleLbl="bgSibTrans2D1" presStyleIdx="0" presStyleCnt="5"/>
      <dgm:spPr/>
    </dgm:pt>
    <dgm:pt modelId="{5ABDD7A1-DA4B-9141-A6AF-65E7751DC74D}" type="pres">
      <dgm:prSet presAssocID="{D93064F6-404C-614F-86AB-1B29DDBDD139}" presName="node" presStyleLbl="node1" presStyleIdx="0" presStyleCnt="5">
        <dgm:presLayoutVars>
          <dgm:bulletEnabled val="1"/>
        </dgm:presLayoutVars>
      </dgm:prSet>
      <dgm:spPr/>
    </dgm:pt>
    <dgm:pt modelId="{68E9352B-AA9A-4295-B159-B970BA9C807A}" type="pres">
      <dgm:prSet presAssocID="{8790371D-979F-4EDE-8171-A34E0D232522}" presName="parTrans" presStyleLbl="bgSibTrans2D1" presStyleIdx="1" presStyleCnt="5"/>
      <dgm:spPr/>
    </dgm:pt>
    <dgm:pt modelId="{7A9B2C90-9AAA-4F3C-8850-6A64D05484FE}" type="pres">
      <dgm:prSet presAssocID="{2B40A3C1-6A64-4C66-B545-B6B7DED60AE0}" presName="node" presStyleLbl="node1" presStyleIdx="1" presStyleCnt="5">
        <dgm:presLayoutVars>
          <dgm:bulletEnabled val="1"/>
        </dgm:presLayoutVars>
      </dgm:prSet>
      <dgm:spPr/>
    </dgm:pt>
    <dgm:pt modelId="{5CA1CC6E-193E-7845-A26F-817A640FA4CF}" type="pres">
      <dgm:prSet presAssocID="{A095835D-071D-574E-8CF9-CEEA1D8A7263}" presName="parTrans" presStyleLbl="bgSibTrans2D1" presStyleIdx="2" presStyleCnt="5"/>
      <dgm:spPr/>
    </dgm:pt>
    <dgm:pt modelId="{3D50D8DA-DC89-1F41-8BF8-477230133490}" type="pres">
      <dgm:prSet presAssocID="{3A4AB323-FD8B-6E40-9595-29688433541B}" presName="node" presStyleLbl="node1" presStyleIdx="2" presStyleCnt="5">
        <dgm:presLayoutVars>
          <dgm:bulletEnabled val="1"/>
        </dgm:presLayoutVars>
      </dgm:prSet>
      <dgm:spPr/>
    </dgm:pt>
    <dgm:pt modelId="{125A5E24-481E-624A-A087-BBE968A67EB5}" type="pres">
      <dgm:prSet presAssocID="{005716C7-923C-8142-8095-79606527B3CE}" presName="parTrans" presStyleLbl="bgSibTrans2D1" presStyleIdx="3" presStyleCnt="5"/>
      <dgm:spPr/>
    </dgm:pt>
    <dgm:pt modelId="{09929618-7C1E-9E47-B1C4-5E260D08D549}" type="pres">
      <dgm:prSet presAssocID="{65087CE2-F1DB-AA41-ADEB-0E35D09F6CB8}" presName="node" presStyleLbl="node1" presStyleIdx="3" presStyleCnt="5">
        <dgm:presLayoutVars>
          <dgm:bulletEnabled val="1"/>
        </dgm:presLayoutVars>
      </dgm:prSet>
      <dgm:spPr/>
    </dgm:pt>
    <dgm:pt modelId="{A718523D-E306-4AAD-9105-C17BBBCB8C88}" type="pres">
      <dgm:prSet presAssocID="{C5988CCB-BC2A-441A-9AAE-B416224CA4BC}" presName="parTrans" presStyleLbl="bgSibTrans2D1" presStyleIdx="4" presStyleCnt="5"/>
      <dgm:spPr/>
    </dgm:pt>
    <dgm:pt modelId="{A6FBDB31-3E78-4A3F-8692-21319F7107A0}" type="pres">
      <dgm:prSet presAssocID="{685F945C-92F6-4A91-B362-DE249E5C850C}" presName="node" presStyleLbl="node1" presStyleIdx="4" presStyleCnt="5">
        <dgm:presLayoutVars>
          <dgm:bulletEnabled val="1"/>
        </dgm:presLayoutVars>
      </dgm:prSet>
      <dgm:spPr/>
    </dgm:pt>
  </dgm:ptLst>
  <dgm:cxnLst>
    <dgm:cxn modelId="{B3576C1B-5393-4799-BA69-DBFA6AA762FF}" type="presOf" srcId="{C5988CCB-BC2A-441A-9AAE-B416224CA4BC}" destId="{A718523D-E306-4AAD-9105-C17BBBCB8C88}" srcOrd="0" destOrd="0" presId="urn:microsoft.com/office/officeart/2005/8/layout/radial4"/>
    <dgm:cxn modelId="{C5059C1D-309F-424C-A78C-61A9A9617FA3}" type="presOf" srcId="{2B40A3C1-6A64-4C66-B545-B6B7DED60AE0}" destId="{7A9B2C90-9AAA-4F3C-8850-6A64D05484FE}" srcOrd="0" destOrd="0" presId="urn:microsoft.com/office/officeart/2005/8/layout/radial4"/>
    <dgm:cxn modelId="{723F1A5F-36E0-CF47-83F9-46DE44399301}" type="presOf" srcId="{75336387-2CD7-3D47-A916-5DFCAC859AA0}" destId="{495E47A0-9E77-A848-812C-7D0907B9F779}" srcOrd="0" destOrd="0" presId="urn:microsoft.com/office/officeart/2005/8/layout/radial4"/>
    <dgm:cxn modelId="{8BF4D362-D25A-44B8-AA56-CD63E33B934C}" type="presOf" srcId="{685F945C-92F6-4A91-B362-DE249E5C850C}" destId="{A6FBDB31-3E78-4A3F-8692-21319F7107A0}" srcOrd="0" destOrd="0" presId="urn:microsoft.com/office/officeart/2005/8/layout/radial4"/>
    <dgm:cxn modelId="{CAF3CE48-31FB-D14A-A592-9EE6931DA74E}" type="presOf" srcId="{6BA60817-6D70-164E-A6C3-72EC9AC5ACAD}" destId="{78FE166B-8212-3347-81A0-ADD0FC9FCC5C}" srcOrd="0" destOrd="0" presId="urn:microsoft.com/office/officeart/2005/8/layout/radial4"/>
    <dgm:cxn modelId="{CAECDB6B-6C29-914A-8B4C-5539E1BC779B}" srcId="{D8187601-F8BC-3E46-8512-A7AB08CAE5FB}" destId="{D93064F6-404C-614F-86AB-1B29DDBDD139}" srcOrd="0" destOrd="0" parTransId="{75336387-2CD7-3D47-A916-5DFCAC859AA0}" sibTransId="{49F181FE-7866-C54E-8114-F10B4357D300}"/>
    <dgm:cxn modelId="{EF40C06C-616C-5A4A-8DC0-8559F2441B75}" type="presOf" srcId="{D8187601-F8BC-3E46-8512-A7AB08CAE5FB}" destId="{CFA0BA25-841E-A341-9CC2-76FA2933AF3D}" srcOrd="0" destOrd="0" presId="urn:microsoft.com/office/officeart/2005/8/layout/radial4"/>
    <dgm:cxn modelId="{3BBE7475-2343-854B-9214-79DC0B05B716}" type="presOf" srcId="{3A4AB323-FD8B-6E40-9595-29688433541B}" destId="{3D50D8DA-DC89-1F41-8BF8-477230133490}" srcOrd="0" destOrd="0" presId="urn:microsoft.com/office/officeart/2005/8/layout/radial4"/>
    <dgm:cxn modelId="{33C9D977-B80F-4231-960C-DC70D6CE1F31}" type="presOf" srcId="{8790371D-979F-4EDE-8171-A34E0D232522}" destId="{68E9352B-AA9A-4295-B159-B970BA9C807A}" srcOrd="0" destOrd="0" presId="urn:microsoft.com/office/officeart/2005/8/layout/radial4"/>
    <dgm:cxn modelId="{D12E288F-0062-DE48-80D2-C991B6D74525}" type="presOf" srcId="{D93064F6-404C-614F-86AB-1B29DDBDD139}" destId="{5ABDD7A1-DA4B-9141-A6AF-65E7751DC74D}" srcOrd="0" destOrd="0" presId="urn:microsoft.com/office/officeart/2005/8/layout/radial4"/>
    <dgm:cxn modelId="{F5835B94-04BE-DA42-9EEA-491C63DA16D3}" type="presOf" srcId="{65087CE2-F1DB-AA41-ADEB-0E35D09F6CB8}" destId="{09929618-7C1E-9E47-B1C4-5E260D08D549}" srcOrd="0" destOrd="0" presId="urn:microsoft.com/office/officeart/2005/8/layout/radial4"/>
    <dgm:cxn modelId="{56806FAC-4234-F24F-9799-CC22EA34C10A}" srcId="{D8187601-F8BC-3E46-8512-A7AB08CAE5FB}" destId="{3A4AB323-FD8B-6E40-9595-29688433541B}" srcOrd="2" destOrd="0" parTransId="{A095835D-071D-574E-8CF9-CEEA1D8A7263}" sibTransId="{29B8C60A-6F0C-F64B-8651-C15F256E5F5D}"/>
    <dgm:cxn modelId="{4AC1B3B2-C686-054F-B6C3-0EDAED485BC6}" type="presOf" srcId="{005716C7-923C-8142-8095-79606527B3CE}" destId="{125A5E24-481E-624A-A087-BBE968A67EB5}" srcOrd="0" destOrd="0" presId="urn:microsoft.com/office/officeart/2005/8/layout/radial4"/>
    <dgm:cxn modelId="{4BB254B9-EAB5-4DC5-95AD-4BD35E4E45E6}" srcId="{D8187601-F8BC-3E46-8512-A7AB08CAE5FB}" destId="{685F945C-92F6-4A91-B362-DE249E5C850C}" srcOrd="4" destOrd="0" parTransId="{C5988CCB-BC2A-441A-9AAE-B416224CA4BC}" sibTransId="{84C1AF0A-FF71-4E3C-B291-76056BB1B5F6}"/>
    <dgm:cxn modelId="{35B882C0-4568-4775-891A-4287150AB851}" srcId="{D8187601-F8BC-3E46-8512-A7AB08CAE5FB}" destId="{2B40A3C1-6A64-4C66-B545-B6B7DED60AE0}" srcOrd="1" destOrd="0" parTransId="{8790371D-979F-4EDE-8171-A34E0D232522}" sibTransId="{AEDC24AC-F41A-4043-8DD8-32185225D100}"/>
    <dgm:cxn modelId="{4CFA02C1-97D0-8144-B349-EB3EFCD7A43C}" srcId="{6BA60817-6D70-164E-A6C3-72EC9AC5ACAD}" destId="{D8187601-F8BC-3E46-8512-A7AB08CAE5FB}" srcOrd="0" destOrd="0" parTransId="{2653D3ED-F438-9E42-9419-88CCF0B72F4D}" sibTransId="{D5E21CB7-C8C6-294E-A76C-1B38982507DF}"/>
    <dgm:cxn modelId="{412CB7D7-5B1F-1E4E-AA67-0F88C6A5AD8B}" type="presOf" srcId="{A095835D-071D-574E-8CF9-CEEA1D8A7263}" destId="{5CA1CC6E-193E-7845-A26F-817A640FA4CF}" srcOrd="0" destOrd="0" presId="urn:microsoft.com/office/officeart/2005/8/layout/radial4"/>
    <dgm:cxn modelId="{E985B1FB-2EB2-784C-8115-4EAAC8EDE7CF}" srcId="{D8187601-F8BC-3E46-8512-A7AB08CAE5FB}" destId="{65087CE2-F1DB-AA41-ADEB-0E35D09F6CB8}" srcOrd="3" destOrd="0" parTransId="{005716C7-923C-8142-8095-79606527B3CE}" sibTransId="{FA92A020-ABCB-D44D-B694-E5A95F1E7855}"/>
    <dgm:cxn modelId="{2B134604-F5A6-574C-9751-8BDF938D2AFD}" type="presParOf" srcId="{78FE166B-8212-3347-81A0-ADD0FC9FCC5C}" destId="{CFA0BA25-841E-A341-9CC2-76FA2933AF3D}" srcOrd="0" destOrd="0" presId="urn:microsoft.com/office/officeart/2005/8/layout/radial4"/>
    <dgm:cxn modelId="{FAA38CC9-ADEF-B247-B843-E555A38BC618}" type="presParOf" srcId="{78FE166B-8212-3347-81A0-ADD0FC9FCC5C}" destId="{495E47A0-9E77-A848-812C-7D0907B9F779}" srcOrd="1" destOrd="0" presId="urn:microsoft.com/office/officeart/2005/8/layout/radial4"/>
    <dgm:cxn modelId="{72F8D5AA-02BA-2847-985D-AD386D97637D}" type="presParOf" srcId="{78FE166B-8212-3347-81A0-ADD0FC9FCC5C}" destId="{5ABDD7A1-DA4B-9141-A6AF-65E7751DC74D}" srcOrd="2" destOrd="0" presId="urn:microsoft.com/office/officeart/2005/8/layout/radial4"/>
    <dgm:cxn modelId="{4E7AC591-BBE0-4866-AC89-B116B9628F23}" type="presParOf" srcId="{78FE166B-8212-3347-81A0-ADD0FC9FCC5C}" destId="{68E9352B-AA9A-4295-B159-B970BA9C807A}" srcOrd="3" destOrd="0" presId="urn:microsoft.com/office/officeart/2005/8/layout/radial4"/>
    <dgm:cxn modelId="{03F89F1B-157F-4BBD-B1D6-B6D5830657A1}" type="presParOf" srcId="{78FE166B-8212-3347-81A0-ADD0FC9FCC5C}" destId="{7A9B2C90-9AAA-4F3C-8850-6A64D05484FE}" srcOrd="4" destOrd="0" presId="urn:microsoft.com/office/officeart/2005/8/layout/radial4"/>
    <dgm:cxn modelId="{ABEC2359-EE92-8F49-A7F6-7B2F1E435360}" type="presParOf" srcId="{78FE166B-8212-3347-81A0-ADD0FC9FCC5C}" destId="{5CA1CC6E-193E-7845-A26F-817A640FA4CF}" srcOrd="5" destOrd="0" presId="urn:microsoft.com/office/officeart/2005/8/layout/radial4"/>
    <dgm:cxn modelId="{0E8ECDD8-5392-434B-B539-22261DF12D3F}" type="presParOf" srcId="{78FE166B-8212-3347-81A0-ADD0FC9FCC5C}" destId="{3D50D8DA-DC89-1F41-8BF8-477230133490}" srcOrd="6" destOrd="0" presId="urn:microsoft.com/office/officeart/2005/8/layout/radial4"/>
    <dgm:cxn modelId="{1DC3B19A-93CA-974A-A9E5-84481AB651C6}" type="presParOf" srcId="{78FE166B-8212-3347-81A0-ADD0FC9FCC5C}" destId="{125A5E24-481E-624A-A087-BBE968A67EB5}" srcOrd="7" destOrd="0" presId="urn:microsoft.com/office/officeart/2005/8/layout/radial4"/>
    <dgm:cxn modelId="{DEE78002-3F5A-3846-AF56-F097434C0D0C}" type="presParOf" srcId="{78FE166B-8212-3347-81A0-ADD0FC9FCC5C}" destId="{09929618-7C1E-9E47-B1C4-5E260D08D549}" srcOrd="8" destOrd="0" presId="urn:microsoft.com/office/officeart/2005/8/layout/radial4"/>
    <dgm:cxn modelId="{42C0B45B-7EAE-40F4-BB7C-2DC64AFF81DF}" type="presParOf" srcId="{78FE166B-8212-3347-81A0-ADD0FC9FCC5C}" destId="{A718523D-E306-4AAD-9105-C17BBBCB8C88}" srcOrd="9" destOrd="0" presId="urn:microsoft.com/office/officeart/2005/8/layout/radial4"/>
    <dgm:cxn modelId="{74F66288-972C-46F3-8C64-0476A98EDB7E}" type="presParOf" srcId="{78FE166B-8212-3347-81A0-ADD0FC9FCC5C}" destId="{A6FBDB31-3E78-4A3F-8692-21319F7107A0}"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528A3B-27CD-4DE6-844C-AD0BDA7288BF}" type="doc">
      <dgm:prSet loTypeId="urn:microsoft.com/office/officeart/2005/8/layout/hList3" loCatId="list" qsTypeId="urn:microsoft.com/office/officeart/2005/8/quickstyle/simple1" qsCatId="simple" csTypeId="urn:microsoft.com/office/officeart/2005/8/colors/colorful1" csCatId="colorful" phldr="1"/>
      <dgm:spPr/>
      <dgm:t>
        <a:bodyPr/>
        <a:lstStyle/>
        <a:p>
          <a:endParaRPr lang="en-IN"/>
        </a:p>
      </dgm:t>
    </dgm:pt>
    <dgm:pt modelId="{EF8A0CA7-3D74-4D5E-A656-DA38467980EF}">
      <dgm:prSet phldrT="[Text]"/>
      <dgm:spPr/>
      <dgm:t>
        <a:bodyPr/>
        <a:lstStyle/>
        <a:p>
          <a:r>
            <a:rPr lang="en-US" dirty="0"/>
            <a:t>Vertical Health Programs providing testing </a:t>
          </a:r>
          <a:endParaRPr lang="en-IN" dirty="0"/>
        </a:p>
      </dgm:t>
    </dgm:pt>
    <dgm:pt modelId="{A03FD1BD-1D30-4EBC-BA4F-F95E2928D92D}" type="parTrans" cxnId="{44FF75E0-7CD3-46D6-9DF5-97AD1D1842FC}">
      <dgm:prSet/>
      <dgm:spPr/>
      <dgm:t>
        <a:bodyPr/>
        <a:lstStyle/>
        <a:p>
          <a:endParaRPr lang="en-IN"/>
        </a:p>
      </dgm:t>
    </dgm:pt>
    <dgm:pt modelId="{A325AD5D-8675-4C85-A700-285739633ACD}" type="sibTrans" cxnId="{44FF75E0-7CD3-46D6-9DF5-97AD1D1842FC}">
      <dgm:prSet/>
      <dgm:spPr/>
      <dgm:t>
        <a:bodyPr/>
        <a:lstStyle/>
        <a:p>
          <a:endParaRPr lang="en-IN"/>
        </a:p>
      </dgm:t>
    </dgm:pt>
    <dgm:pt modelId="{0456495C-14E1-4C8B-AC13-D88442F6EFB3}">
      <dgm:prSet phldrT="[Text]"/>
      <dgm:spPr/>
      <dgm:t>
        <a:bodyPr/>
        <a:lstStyle/>
        <a:p>
          <a:r>
            <a:rPr lang="en-US" dirty="0"/>
            <a:t>TB clinics </a:t>
          </a:r>
          <a:endParaRPr lang="en-IN" dirty="0"/>
        </a:p>
      </dgm:t>
    </dgm:pt>
    <dgm:pt modelId="{61AC730C-48DE-4BDC-9AD1-119676A1C596}" type="parTrans" cxnId="{B5D5A1E4-F1B0-49D7-9335-A919E44DDF0D}">
      <dgm:prSet/>
      <dgm:spPr/>
      <dgm:t>
        <a:bodyPr/>
        <a:lstStyle/>
        <a:p>
          <a:endParaRPr lang="en-IN"/>
        </a:p>
      </dgm:t>
    </dgm:pt>
    <dgm:pt modelId="{CEC69A52-60E3-453F-8C6A-EAA73BDD0827}" type="sibTrans" cxnId="{B5D5A1E4-F1B0-49D7-9335-A919E44DDF0D}">
      <dgm:prSet/>
      <dgm:spPr/>
      <dgm:t>
        <a:bodyPr/>
        <a:lstStyle/>
        <a:p>
          <a:endParaRPr lang="en-IN"/>
        </a:p>
      </dgm:t>
    </dgm:pt>
    <dgm:pt modelId="{302CB15F-DA9D-4334-A857-9F1BD6850866}">
      <dgm:prSet phldrT="[Text]"/>
      <dgm:spPr/>
      <dgm:t>
        <a:bodyPr/>
        <a:lstStyle/>
        <a:p>
          <a:r>
            <a:rPr lang="en-US" dirty="0"/>
            <a:t>DPHLs</a:t>
          </a:r>
          <a:endParaRPr lang="en-IN" dirty="0"/>
        </a:p>
      </dgm:t>
    </dgm:pt>
    <dgm:pt modelId="{5F9CE659-1EF2-429A-9AC5-7B8B22ED1D50}" type="parTrans" cxnId="{FBF9AC43-145E-4731-A402-9206C0AAFD0D}">
      <dgm:prSet/>
      <dgm:spPr/>
      <dgm:t>
        <a:bodyPr/>
        <a:lstStyle/>
        <a:p>
          <a:endParaRPr lang="en-IN"/>
        </a:p>
      </dgm:t>
    </dgm:pt>
    <dgm:pt modelId="{B98BC866-F430-4390-A356-58C4B0EDE328}" type="sibTrans" cxnId="{FBF9AC43-145E-4731-A402-9206C0AAFD0D}">
      <dgm:prSet/>
      <dgm:spPr/>
      <dgm:t>
        <a:bodyPr/>
        <a:lstStyle/>
        <a:p>
          <a:endParaRPr lang="en-IN"/>
        </a:p>
      </dgm:t>
    </dgm:pt>
    <dgm:pt modelId="{09EC42C6-1BDB-48EE-8D2B-AC8A58A768FF}">
      <dgm:prSet phldrT="[Text]"/>
      <dgm:spPr/>
      <dgm:t>
        <a:bodyPr/>
        <a:lstStyle/>
        <a:p>
          <a:r>
            <a:rPr lang="en-US" dirty="0"/>
            <a:t>ART </a:t>
          </a:r>
          <a:r>
            <a:rPr lang="en-US" dirty="0" err="1"/>
            <a:t>centres</a:t>
          </a:r>
          <a:endParaRPr lang="en-IN" dirty="0"/>
        </a:p>
      </dgm:t>
    </dgm:pt>
    <dgm:pt modelId="{9012DCDB-C5B6-4BC3-B877-67FBA4E83BA5}" type="parTrans" cxnId="{5DBF5875-7925-48FE-A41F-84C7EB7B4F6A}">
      <dgm:prSet/>
      <dgm:spPr/>
      <dgm:t>
        <a:bodyPr/>
        <a:lstStyle/>
        <a:p>
          <a:endParaRPr lang="en-IN"/>
        </a:p>
      </dgm:t>
    </dgm:pt>
    <dgm:pt modelId="{05EC9B99-B509-4710-8016-EEDC2E32FC6A}" type="sibTrans" cxnId="{5DBF5875-7925-48FE-A41F-84C7EB7B4F6A}">
      <dgm:prSet/>
      <dgm:spPr/>
      <dgm:t>
        <a:bodyPr/>
        <a:lstStyle/>
        <a:p>
          <a:endParaRPr lang="en-IN"/>
        </a:p>
      </dgm:t>
    </dgm:pt>
    <dgm:pt modelId="{7CB589D5-BACD-4CF1-996B-E39113B61278}">
      <dgm:prSet phldrT="[Text]"/>
      <dgm:spPr/>
      <dgm:t>
        <a:bodyPr/>
        <a:lstStyle/>
        <a:p>
          <a:r>
            <a:rPr lang="en-US" dirty="0"/>
            <a:t>NCD clinics</a:t>
          </a:r>
          <a:endParaRPr lang="en-IN" dirty="0"/>
        </a:p>
      </dgm:t>
    </dgm:pt>
    <dgm:pt modelId="{BC09B116-DCF9-4DBD-9EED-34FB03754664}" type="parTrans" cxnId="{2BAEB65C-FD07-4A1B-A835-03B0FDC4A237}">
      <dgm:prSet/>
      <dgm:spPr/>
      <dgm:t>
        <a:bodyPr/>
        <a:lstStyle/>
        <a:p>
          <a:endParaRPr lang="en-IN"/>
        </a:p>
      </dgm:t>
    </dgm:pt>
    <dgm:pt modelId="{73C8D7D3-C02F-4414-84FA-8EB1EF2E3CC7}" type="sibTrans" cxnId="{2BAEB65C-FD07-4A1B-A835-03B0FDC4A237}">
      <dgm:prSet/>
      <dgm:spPr/>
      <dgm:t>
        <a:bodyPr/>
        <a:lstStyle/>
        <a:p>
          <a:endParaRPr lang="en-IN"/>
        </a:p>
      </dgm:t>
    </dgm:pt>
    <dgm:pt modelId="{30B48F5C-F0B3-4419-ABC2-DD50F838AEFC}">
      <dgm:prSet phldrT="[Text]"/>
      <dgm:spPr/>
      <dgm:t>
        <a:bodyPr/>
        <a:lstStyle/>
        <a:p>
          <a:r>
            <a:rPr lang="en-US" dirty="0"/>
            <a:t>Malaria labs</a:t>
          </a:r>
          <a:endParaRPr lang="en-IN" dirty="0"/>
        </a:p>
      </dgm:t>
    </dgm:pt>
    <dgm:pt modelId="{D758602A-BF06-40E7-A0E2-9E3E89502E6C}" type="parTrans" cxnId="{A06E32F9-A522-4B5E-BAF9-35A226C27073}">
      <dgm:prSet/>
      <dgm:spPr/>
      <dgm:t>
        <a:bodyPr/>
        <a:lstStyle/>
        <a:p>
          <a:endParaRPr lang="en-IN"/>
        </a:p>
      </dgm:t>
    </dgm:pt>
    <dgm:pt modelId="{DE86105C-4563-4439-B49C-FF67E7CE8148}" type="sibTrans" cxnId="{A06E32F9-A522-4B5E-BAF9-35A226C27073}">
      <dgm:prSet/>
      <dgm:spPr/>
      <dgm:t>
        <a:bodyPr/>
        <a:lstStyle/>
        <a:p>
          <a:endParaRPr lang="en-IN"/>
        </a:p>
      </dgm:t>
    </dgm:pt>
    <dgm:pt modelId="{1B167B3F-DF45-4B05-8DFC-3C44BDC48101}">
      <dgm:prSet phldrT="[Text]"/>
      <dgm:spPr/>
      <dgm:t>
        <a:bodyPr/>
        <a:lstStyle/>
        <a:p>
          <a:endParaRPr lang="en-IN" dirty="0"/>
        </a:p>
      </dgm:t>
    </dgm:pt>
    <dgm:pt modelId="{CB608D9B-4DA6-451B-BCB0-FC92A3DF4F01}" type="parTrans" cxnId="{A3779780-2405-48D1-8C76-93786268923A}">
      <dgm:prSet/>
      <dgm:spPr/>
      <dgm:t>
        <a:bodyPr/>
        <a:lstStyle/>
        <a:p>
          <a:endParaRPr lang="en-IN"/>
        </a:p>
      </dgm:t>
    </dgm:pt>
    <dgm:pt modelId="{A79250B3-6459-4774-A3C5-8B06C21301D8}" type="sibTrans" cxnId="{A3779780-2405-48D1-8C76-93786268923A}">
      <dgm:prSet/>
      <dgm:spPr/>
      <dgm:t>
        <a:bodyPr/>
        <a:lstStyle/>
        <a:p>
          <a:endParaRPr lang="en-IN"/>
        </a:p>
      </dgm:t>
    </dgm:pt>
    <dgm:pt modelId="{D5679682-7E91-4B51-911E-626F6ED402B5}" type="pres">
      <dgm:prSet presAssocID="{2A528A3B-27CD-4DE6-844C-AD0BDA7288BF}" presName="composite" presStyleCnt="0">
        <dgm:presLayoutVars>
          <dgm:chMax val="1"/>
          <dgm:dir/>
          <dgm:resizeHandles val="exact"/>
        </dgm:presLayoutVars>
      </dgm:prSet>
      <dgm:spPr/>
    </dgm:pt>
    <dgm:pt modelId="{A3D15E3C-6E21-41EF-987F-05F85A9FAE7B}" type="pres">
      <dgm:prSet presAssocID="{EF8A0CA7-3D74-4D5E-A656-DA38467980EF}" presName="roof" presStyleLbl="dkBgShp" presStyleIdx="0" presStyleCnt="2"/>
      <dgm:spPr/>
    </dgm:pt>
    <dgm:pt modelId="{E4494307-8E3E-4FAC-9668-34374E839FC1}" type="pres">
      <dgm:prSet presAssocID="{EF8A0CA7-3D74-4D5E-A656-DA38467980EF}" presName="pillars" presStyleCnt="0"/>
      <dgm:spPr/>
    </dgm:pt>
    <dgm:pt modelId="{34DB370A-868B-4C1A-A984-2A5DE29BFEEF}" type="pres">
      <dgm:prSet presAssocID="{EF8A0CA7-3D74-4D5E-A656-DA38467980EF}" presName="pillar1" presStyleLbl="node1" presStyleIdx="0" presStyleCnt="5">
        <dgm:presLayoutVars>
          <dgm:bulletEnabled val="1"/>
        </dgm:presLayoutVars>
      </dgm:prSet>
      <dgm:spPr/>
    </dgm:pt>
    <dgm:pt modelId="{E63F2E70-9739-48FB-BAB2-0D9069778651}" type="pres">
      <dgm:prSet presAssocID="{302CB15F-DA9D-4334-A857-9F1BD6850866}" presName="pillarX" presStyleLbl="node1" presStyleIdx="1" presStyleCnt="5">
        <dgm:presLayoutVars>
          <dgm:bulletEnabled val="1"/>
        </dgm:presLayoutVars>
      </dgm:prSet>
      <dgm:spPr/>
    </dgm:pt>
    <dgm:pt modelId="{331783E4-8AF9-49C1-8A62-365A35FF1595}" type="pres">
      <dgm:prSet presAssocID="{09EC42C6-1BDB-48EE-8D2B-AC8A58A768FF}" presName="pillarX" presStyleLbl="node1" presStyleIdx="2" presStyleCnt="5">
        <dgm:presLayoutVars>
          <dgm:bulletEnabled val="1"/>
        </dgm:presLayoutVars>
      </dgm:prSet>
      <dgm:spPr/>
    </dgm:pt>
    <dgm:pt modelId="{74B39AE3-C70C-43F0-B3A3-F1A3D70438B0}" type="pres">
      <dgm:prSet presAssocID="{7CB589D5-BACD-4CF1-996B-E39113B61278}" presName="pillarX" presStyleLbl="node1" presStyleIdx="3" presStyleCnt="5">
        <dgm:presLayoutVars>
          <dgm:bulletEnabled val="1"/>
        </dgm:presLayoutVars>
      </dgm:prSet>
      <dgm:spPr/>
    </dgm:pt>
    <dgm:pt modelId="{7FA37D54-EDC4-4D2E-BE83-A0436EF839DA}" type="pres">
      <dgm:prSet presAssocID="{30B48F5C-F0B3-4419-ABC2-DD50F838AEFC}" presName="pillarX" presStyleLbl="node1" presStyleIdx="4" presStyleCnt="5">
        <dgm:presLayoutVars>
          <dgm:bulletEnabled val="1"/>
        </dgm:presLayoutVars>
      </dgm:prSet>
      <dgm:spPr/>
    </dgm:pt>
    <dgm:pt modelId="{A23DA2EE-8194-43C7-8586-91F9C102A625}" type="pres">
      <dgm:prSet presAssocID="{EF8A0CA7-3D74-4D5E-A656-DA38467980EF}" presName="base" presStyleLbl="dkBgShp" presStyleIdx="1" presStyleCnt="2"/>
      <dgm:spPr/>
    </dgm:pt>
  </dgm:ptLst>
  <dgm:cxnLst>
    <dgm:cxn modelId="{C2062208-3AB2-43A2-82FD-C1ACC4E215DC}" type="presOf" srcId="{7CB589D5-BACD-4CF1-996B-E39113B61278}" destId="{74B39AE3-C70C-43F0-B3A3-F1A3D70438B0}" srcOrd="0" destOrd="0" presId="urn:microsoft.com/office/officeart/2005/8/layout/hList3"/>
    <dgm:cxn modelId="{61FAC927-6A71-4D79-833E-BA35C08A2923}" type="presOf" srcId="{2A528A3B-27CD-4DE6-844C-AD0BDA7288BF}" destId="{D5679682-7E91-4B51-911E-626F6ED402B5}" srcOrd="0" destOrd="0" presId="urn:microsoft.com/office/officeart/2005/8/layout/hList3"/>
    <dgm:cxn modelId="{2BAEB65C-FD07-4A1B-A835-03B0FDC4A237}" srcId="{EF8A0CA7-3D74-4D5E-A656-DA38467980EF}" destId="{7CB589D5-BACD-4CF1-996B-E39113B61278}" srcOrd="3" destOrd="0" parTransId="{BC09B116-DCF9-4DBD-9EED-34FB03754664}" sibTransId="{73C8D7D3-C02F-4414-84FA-8EB1EF2E3CC7}"/>
    <dgm:cxn modelId="{FBF9AC43-145E-4731-A402-9206C0AAFD0D}" srcId="{EF8A0CA7-3D74-4D5E-A656-DA38467980EF}" destId="{302CB15F-DA9D-4334-A857-9F1BD6850866}" srcOrd="1" destOrd="0" parTransId="{5F9CE659-1EF2-429A-9AC5-7B8B22ED1D50}" sibTransId="{B98BC866-F430-4390-A356-58C4B0EDE328}"/>
    <dgm:cxn modelId="{5DBF5875-7925-48FE-A41F-84C7EB7B4F6A}" srcId="{EF8A0CA7-3D74-4D5E-A656-DA38467980EF}" destId="{09EC42C6-1BDB-48EE-8D2B-AC8A58A768FF}" srcOrd="2" destOrd="0" parTransId="{9012DCDB-C5B6-4BC3-B877-67FBA4E83BA5}" sibTransId="{05EC9B99-B509-4710-8016-EEDC2E32FC6A}"/>
    <dgm:cxn modelId="{A3779780-2405-48D1-8C76-93786268923A}" srcId="{2A528A3B-27CD-4DE6-844C-AD0BDA7288BF}" destId="{1B167B3F-DF45-4B05-8DFC-3C44BDC48101}" srcOrd="1" destOrd="0" parTransId="{CB608D9B-4DA6-451B-BCB0-FC92A3DF4F01}" sibTransId="{A79250B3-6459-4774-A3C5-8B06C21301D8}"/>
    <dgm:cxn modelId="{81188381-74C7-435A-AEA8-AD83ED806E14}" type="presOf" srcId="{30B48F5C-F0B3-4419-ABC2-DD50F838AEFC}" destId="{7FA37D54-EDC4-4D2E-BE83-A0436EF839DA}" srcOrd="0" destOrd="0" presId="urn:microsoft.com/office/officeart/2005/8/layout/hList3"/>
    <dgm:cxn modelId="{84167FB5-B6E4-4982-92DB-0D2FE3C29B71}" type="presOf" srcId="{0456495C-14E1-4C8B-AC13-D88442F6EFB3}" destId="{34DB370A-868B-4C1A-A984-2A5DE29BFEEF}" srcOrd="0" destOrd="0" presId="urn:microsoft.com/office/officeart/2005/8/layout/hList3"/>
    <dgm:cxn modelId="{D268B0B9-85C7-47EC-9964-0F2F51C60676}" type="presOf" srcId="{302CB15F-DA9D-4334-A857-9F1BD6850866}" destId="{E63F2E70-9739-48FB-BAB2-0D9069778651}" srcOrd="0" destOrd="0" presId="urn:microsoft.com/office/officeart/2005/8/layout/hList3"/>
    <dgm:cxn modelId="{E095B9DE-894B-4E64-ABD3-F1A00B0887DB}" type="presOf" srcId="{EF8A0CA7-3D74-4D5E-A656-DA38467980EF}" destId="{A3D15E3C-6E21-41EF-987F-05F85A9FAE7B}" srcOrd="0" destOrd="0" presId="urn:microsoft.com/office/officeart/2005/8/layout/hList3"/>
    <dgm:cxn modelId="{44FF75E0-7CD3-46D6-9DF5-97AD1D1842FC}" srcId="{2A528A3B-27CD-4DE6-844C-AD0BDA7288BF}" destId="{EF8A0CA7-3D74-4D5E-A656-DA38467980EF}" srcOrd="0" destOrd="0" parTransId="{A03FD1BD-1D30-4EBC-BA4F-F95E2928D92D}" sibTransId="{A325AD5D-8675-4C85-A700-285739633ACD}"/>
    <dgm:cxn modelId="{B5D5A1E4-F1B0-49D7-9335-A919E44DDF0D}" srcId="{EF8A0CA7-3D74-4D5E-A656-DA38467980EF}" destId="{0456495C-14E1-4C8B-AC13-D88442F6EFB3}" srcOrd="0" destOrd="0" parTransId="{61AC730C-48DE-4BDC-9AD1-119676A1C596}" sibTransId="{CEC69A52-60E3-453F-8C6A-EAA73BDD0827}"/>
    <dgm:cxn modelId="{EE1D2FEF-2230-48B7-A022-17B0676D231E}" type="presOf" srcId="{09EC42C6-1BDB-48EE-8D2B-AC8A58A768FF}" destId="{331783E4-8AF9-49C1-8A62-365A35FF1595}" srcOrd="0" destOrd="0" presId="urn:microsoft.com/office/officeart/2005/8/layout/hList3"/>
    <dgm:cxn modelId="{A06E32F9-A522-4B5E-BAF9-35A226C27073}" srcId="{EF8A0CA7-3D74-4D5E-A656-DA38467980EF}" destId="{30B48F5C-F0B3-4419-ABC2-DD50F838AEFC}" srcOrd="4" destOrd="0" parTransId="{D758602A-BF06-40E7-A0E2-9E3E89502E6C}" sibTransId="{DE86105C-4563-4439-B49C-FF67E7CE8148}"/>
    <dgm:cxn modelId="{86A51540-E0E5-4BB6-81A8-EA0E24660694}" type="presParOf" srcId="{D5679682-7E91-4B51-911E-626F6ED402B5}" destId="{A3D15E3C-6E21-41EF-987F-05F85A9FAE7B}" srcOrd="0" destOrd="0" presId="urn:microsoft.com/office/officeart/2005/8/layout/hList3"/>
    <dgm:cxn modelId="{A944643E-0829-47F1-A9D8-9E492F3B1AD0}" type="presParOf" srcId="{D5679682-7E91-4B51-911E-626F6ED402B5}" destId="{E4494307-8E3E-4FAC-9668-34374E839FC1}" srcOrd="1" destOrd="0" presId="urn:microsoft.com/office/officeart/2005/8/layout/hList3"/>
    <dgm:cxn modelId="{AFF6C49B-AD34-422B-B27E-B776F1ADC5AF}" type="presParOf" srcId="{E4494307-8E3E-4FAC-9668-34374E839FC1}" destId="{34DB370A-868B-4C1A-A984-2A5DE29BFEEF}" srcOrd="0" destOrd="0" presId="urn:microsoft.com/office/officeart/2005/8/layout/hList3"/>
    <dgm:cxn modelId="{DAA3864D-599B-41F9-865B-231381A2AB53}" type="presParOf" srcId="{E4494307-8E3E-4FAC-9668-34374E839FC1}" destId="{E63F2E70-9739-48FB-BAB2-0D9069778651}" srcOrd="1" destOrd="0" presId="urn:microsoft.com/office/officeart/2005/8/layout/hList3"/>
    <dgm:cxn modelId="{9D8A7092-DDC2-4FCC-B649-2C13837411DD}" type="presParOf" srcId="{E4494307-8E3E-4FAC-9668-34374E839FC1}" destId="{331783E4-8AF9-49C1-8A62-365A35FF1595}" srcOrd="2" destOrd="0" presId="urn:microsoft.com/office/officeart/2005/8/layout/hList3"/>
    <dgm:cxn modelId="{4CF7F01B-51CF-49CB-B8BA-93669CDE8911}" type="presParOf" srcId="{E4494307-8E3E-4FAC-9668-34374E839FC1}" destId="{74B39AE3-C70C-43F0-B3A3-F1A3D70438B0}" srcOrd="3" destOrd="0" presId="urn:microsoft.com/office/officeart/2005/8/layout/hList3"/>
    <dgm:cxn modelId="{0501B0E3-0E1F-47C6-8C96-C7BA0164FA85}" type="presParOf" srcId="{E4494307-8E3E-4FAC-9668-34374E839FC1}" destId="{7FA37D54-EDC4-4D2E-BE83-A0436EF839DA}" srcOrd="4" destOrd="0" presId="urn:microsoft.com/office/officeart/2005/8/layout/hList3"/>
    <dgm:cxn modelId="{FED020DD-FBAF-428A-B5D1-EF7B737B5055}" type="presParOf" srcId="{D5679682-7E91-4B51-911E-626F6ED402B5}" destId="{A23DA2EE-8194-43C7-8586-91F9C102A625}" srcOrd="2" destOrd="0" presId="urn:microsoft.com/office/officeart/2005/8/layout/h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C933F6-389A-4BE0-AD82-16B50ABD9A11}"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A661A1C6-20D5-4C37-BD73-49954370B04A}">
      <dgm:prSet custT="1"/>
      <dgm:spPr/>
      <dgm:t>
        <a:bodyPr/>
        <a:lstStyle/>
        <a:p>
          <a:r>
            <a:rPr lang="en-US" sz="1600"/>
            <a:t>Notification of the State, District level committees through Officer order for implementation </a:t>
          </a:r>
        </a:p>
      </dgm:t>
    </dgm:pt>
    <dgm:pt modelId="{3EA64C60-BF81-4AEF-808B-33EF896B8397}" type="parTrans" cxnId="{CAB984C7-027D-4AF3-BB45-AAAE3A53BD77}">
      <dgm:prSet/>
      <dgm:spPr/>
      <dgm:t>
        <a:bodyPr/>
        <a:lstStyle/>
        <a:p>
          <a:endParaRPr lang="en-US"/>
        </a:p>
      </dgm:t>
    </dgm:pt>
    <dgm:pt modelId="{CF014F87-00E3-412F-AFE3-141BF22ADBE2}" type="sibTrans" cxnId="{CAB984C7-027D-4AF3-BB45-AAAE3A53BD77}">
      <dgm:prSet/>
      <dgm:spPr/>
      <dgm:t>
        <a:bodyPr/>
        <a:lstStyle/>
        <a:p>
          <a:endParaRPr lang="en-US"/>
        </a:p>
      </dgm:t>
    </dgm:pt>
    <dgm:pt modelId="{94825108-60EC-4E45-BDFC-BE0DC851D72B}">
      <dgm:prSet custT="1"/>
      <dgm:spPr/>
      <dgm:t>
        <a:bodyPr/>
        <a:lstStyle/>
        <a:p>
          <a:r>
            <a:rPr lang="en-US" sz="1600" dirty="0"/>
            <a:t>Orientation of the teams/committees on tools for baseline assessments of district laboratories identified for the establishment of IPHLs</a:t>
          </a:r>
        </a:p>
      </dgm:t>
    </dgm:pt>
    <dgm:pt modelId="{CE217A48-99B6-4D0D-9A7E-E9F588CF456B}" type="parTrans" cxnId="{702A5354-5BF7-4575-8967-B46515550CA2}">
      <dgm:prSet/>
      <dgm:spPr/>
      <dgm:t>
        <a:bodyPr/>
        <a:lstStyle/>
        <a:p>
          <a:endParaRPr lang="en-US"/>
        </a:p>
      </dgm:t>
    </dgm:pt>
    <dgm:pt modelId="{B8C60269-1079-4C8A-833F-CA62008C9323}" type="sibTrans" cxnId="{702A5354-5BF7-4575-8967-B46515550CA2}">
      <dgm:prSet/>
      <dgm:spPr/>
      <dgm:t>
        <a:bodyPr/>
        <a:lstStyle/>
        <a:p>
          <a:endParaRPr lang="en-US"/>
        </a:p>
      </dgm:t>
    </dgm:pt>
    <dgm:pt modelId="{7D853D20-5891-46E0-AB4E-1ED9C0E28C81}">
      <dgm:prSet custT="1"/>
      <dgm:spPr/>
      <dgm:t>
        <a:bodyPr/>
        <a:lstStyle/>
        <a:p>
          <a:r>
            <a:rPr lang="en-US" sz="1600"/>
            <a:t>Conduct baseline assessment of identified sites to review infrastructure, equipment, human resource, and laboratory diagnostic capacity. </a:t>
          </a:r>
        </a:p>
      </dgm:t>
    </dgm:pt>
    <dgm:pt modelId="{C1169645-6A9D-4D95-8C23-4BB1CF318FF5}" type="parTrans" cxnId="{6A655FCE-7C81-45AC-B014-65BD9EEE38C7}">
      <dgm:prSet/>
      <dgm:spPr/>
      <dgm:t>
        <a:bodyPr/>
        <a:lstStyle/>
        <a:p>
          <a:endParaRPr lang="en-US"/>
        </a:p>
      </dgm:t>
    </dgm:pt>
    <dgm:pt modelId="{F4E82EF6-C52A-461F-A1C7-5C0B5F867C73}" type="sibTrans" cxnId="{6A655FCE-7C81-45AC-B014-65BD9EEE38C7}">
      <dgm:prSet/>
      <dgm:spPr/>
      <dgm:t>
        <a:bodyPr/>
        <a:lstStyle/>
        <a:p>
          <a:endParaRPr lang="en-US"/>
        </a:p>
      </dgm:t>
    </dgm:pt>
    <dgm:pt modelId="{DE1C42B1-ED25-4FB8-BDA9-4399C7BF513A}">
      <dgm:prSet custT="1"/>
      <dgm:spPr/>
      <dgm:t>
        <a:bodyPr/>
        <a:lstStyle/>
        <a:p>
          <a:r>
            <a:rPr lang="en-US" sz="1600"/>
            <a:t>Gap Assessment and preparation of action plan for implementation through district level committee</a:t>
          </a:r>
        </a:p>
      </dgm:t>
    </dgm:pt>
    <dgm:pt modelId="{3D7C92D8-C488-4E32-8D00-F1FC3AF5D016}" type="parTrans" cxnId="{351A7D50-E18F-449E-A9A9-26F7FA3ACCA0}">
      <dgm:prSet/>
      <dgm:spPr/>
      <dgm:t>
        <a:bodyPr/>
        <a:lstStyle/>
        <a:p>
          <a:endParaRPr lang="en-US"/>
        </a:p>
      </dgm:t>
    </dgm:pt>
    <dgm:pt modelId="{8C1B4174-1028-47F0-BC4A-5B252D2E7C9A}" type="sibTrans" cxnId="{351A7D50-E18F-449E-A9A9-26F7FA3ACCA0}">
      <dgm:prSet/>
      <dgm:spPr/>
      <dgm:t>
        <a:bodyPr/>
        <a:lstStyle/>
        <a:p>
          <a:endParaRPr lang="en-US"/>
        </a:p>
      </dgm:t>
    </dgm:pt>
    <dgm:pt modelId="{0D1410C1-50CC-4F6A-9FB5-276616BEACF5}">
      <dgm:prSet custT="1"/>
      <dgm:spPr/>
      <dgm:t>
        <a:bodyPr/>
        <a:lstStyle/>
        <a:p>
          <a:r>
            <a:rPr lang="en-US" sz="1600"/>
            <a:t>Develop a detailed implementation plan for:</a:t>
          </a:r>
        </a:p>
      </dgm:t>
    </dgm:pt>
    <dgm:pt modelId="{DFF6010E-8CDF-4C71-97C4-E6AD20214362}" type="parTrans" cxnId="{F98DF156-CF10-4AAC-ADDC-1337DE8D0692}">
      <dgm:prSet/>
      <dgm:spPr/>
      <dgm:t>
        <a:bodyPr/>
        <a:lstStyle/>
        <a:p>
          <a:endParaRPr lang="en-US"/>
        </a:p>
      </dgm:t>
    </dgm:pt>
    <dgm:pt modelId="{1E5E1A23-C112-4118-97E9-E9970F422D30}" type="sibTrans" cxnId="{F98DF156-CF10-4AAC-ADDC-1337DE8D0692}">
      <dgm:prSet/>
      <dgm:spPr/>
      <dgm:t>
        <a:bodyPr/>
        <a:lstStyle/>
        <a:p>
          <a:endParaRPr lang="en-US"/>
        </a:p>
      </dgm:t>
    </dgm:pt>
    <dgm:pt modelId="{0C6C0241-1C69-413A-92BC-BE8229B4FC4C}">
      <dgm:prSet custT="1"/>
      <dgm:spPr/>
      <dgm:t>
        <a:bodyPr/>
        <a:lstStyle/>
        <a:p>
          <a:r>
            <a:rPr lang="en-US" sz="1600" dirty="0"/>
            <a:t>Infrastructure development, </a:t>
          </a:r>
        </a:p>
      </dgm:t>
    </dgm:pt>
    <dgm:pt modelId="{1B0BBD6F-3B0C-4905-9E5A-AEEE7020DFBE}" type="parTrans" cxnId="{0381136B-0689-45D9-9AB6-7CD6399B0FFD}">
      <dgm:prSet/>
      <dgm:spPr/>
      <dgm:t>
        <a:bodyPr/>
        <a:lstStyle/>
        <a:p>
          <a:endParaRPr lang="en-US"/>
        </a:p>
      </dgm:t>
    </dgm:pt>
    <dgm:pt modelId="{ACBCFFC6-FDAD-4E31-B63D-1C28804200AD}" type="sibTrans" cxnId="{0381136B-0689-45D9-9AB6-7CD6399B0FFD}">
      <dgm:prSet/>
      <dgm:spPr/>
      <dgm:t>
        <a:bodyPr/>
        <a:lstStyle/>
        <a:p>
          <a:endParaRPr lang="en-US"/>
        </a:p>
      </dgm:t>
    </dgm:pt>
    <dgm:pt modelId="{E458672C-F0F0-4F01-AB91-543AFEB473C9}">
      <dgm:prSet custT="1"/>
      <dgm:spPr/>
      <dgm:t>
        <a:bodyPr/>
        <a:lstStyle/>
        <a:p>
          <a:r>
            <a:rPr lang="en-US" sz="1600" dirty="0"/>
            <a:t>Procurement of equipment/reagent </a:t>
          </a:r>
        </a:p>
      </dgm:t>
    </dgm:pt>
    <dgm:pt modelId="{C362A3DA-9996-4423-8605-BE337A7BEEF8}" type="parTrans" cxnId="{47259968-B181-452C-A210-AA1662F392DC}">
      <dgm:prSet/>
      <dgm:spPr/>
      <dgm:t>
        <a:bodyPr/>
        <a:lstStyle/>
        <a:p>
          <a:endParaRPr lang="en-US"/>
        </a:p>
      </dgm:t>
    </dgm:pt>
    <dgm:pt modelId="{36300E2E-185F-4058-9EEA-1F2EAB3AEC13}" type="sibTrans" cxnId="{47259968-B181-452C-A210-AA1662F392DC}">
      <dgm:prSet/>
      <dgm:spPr/>
      <dgm:t>
        <a:bodyPr/>
        <a:lstStyle/>
        <a:p>
          <a:endParaRPr lang="en-US"/>
        </a:p>
      </dgm:t>
    </dgm:pt>
    <dgm:pt modelId="{67F2E77E-111E-460D-8ED2-FDD0C982AF90}">
      <dgm:prSet custT="1"/>
      <dgm:spPr/>
      <dgm:t>
        <a:bodyPr/>
        <a:lstStyle/>
        <a:p>
          <a:r>
            <a:rPr lang="en-US" sz="1600"/>
            <a:t>Equipment maintenance and </a:t>
          </a:r>
        </a:p>
      </dgm:t>
    </dgm:pt>
    <dgm:pt modelId="{8AE80033-6437-46EC-AFF7-60852BE21046}" type="parTrans" cxnId="{420D9638-60A0-4571-9507-4D9E9DA512F1}">
      <dgm:prSet/>
      <dgm:spPr/>
      <dgm:t>
        <a:bodyPr/>
        <a:lstStyle/>
        <a:p>
          <a:endParaRPr lang="en-US"/>
        </a:p>
      </dgm:t>
    </dgm:pt>
    <dgm:pt modelId="{CDB57B2F-D2F2-45F3-9EB5-BAF5A6CF8A91}" type="sibTrans" cxnId="{420D9638-60A0-4571-9507-4D9E9DA512F1}">
      <dgm:prSet/>
      <dgm:spPr/>
      <dgm:t>
        <a:bodyPr/>
        <a:lstStyle/>
        <a:p>
          <a:endParaRPr lang="en-US"/>
        </a:p>
      </dgm:t>
    </dgm:pt>
    <dgm:pt modelId="{5D135928-6311-4B76-9548-541E1D02A93E}">
      <dgm:prSet custT="1"/>
      <dgm:spPr/>
      <dgm:t>
        <a:bodyPr/>
        <a:lstStyle/>
        <a:p>
          <a:r>
            <a:rPr lang="en-US" sz="1600" dirty="0"/>
            <a:t>Integrated Training of laboratory staff</a:t>
          </a:r>
        </a:p>
      </dgm:t>
    </dgm:pt>
    <dgm:pt modelId="{6C625DD4-D6C5-4B91-A7A5-B0D030E973E2}" type="parTrans" cxnId="{EA128231-DEDF-4965-93CC-B79285E79896}">
      <dgm:prSet/>
      <dgm:spPr/>
      <dgm:t>
        <a:bodyPr/>
        <a:lstStyle/>
        <a:p>
          <a:endParaRPr lang="en-US"/>
        </a:p>
      </dgm:t>
    </dgm:pt>
    <dgm:pt modelId="{7EEDD3E8-B24E-4EBF-A302-0FE3EA9555C9}" type="sibTrans" cxnId="{EA128231-DEDF-4965-93CC-B79285E79896}">
      <dgm:prSet/>
      <dgm:spPr/>
      <dgm:t>
        <a:bodyPr/>
        <a:lstStyle/>
        <a:p>
          <a:endParaRPr lang="en-US"/>
        </a:p>
      </dgm:t>
    </dgm:pt>
    <dgm:pt modelId="{6D6AF12E-A765-4AA0-975C-2A920D54BF05}" type="pres">
      <dgm:prSet presAssocID="{C7C933F6-389A-4BE0-AD82-16B50ABD9A11}" presName="Name0" presStyleCnt="0">
        <dgm:presLayoutVars>
          <dgm:dir/>
          <dgm:animLvl val="lvl"/>
          <dgm:resizeHandles val="exact"/>
        </dgm:presLayoutVars>
      </dgm:prSet>
      <dgm:spPr/>
    </dgm:pt>
    <dgm:pt modelId="{0B04EFFE-1F03-43A0-B022-6157946CFB2F}" type="pres">
      <dgm:prSet presAssocID="{0D1410C1-50CC-4F6A-9FB5-276616BEACF5}" presName="boxAndChildren" presStyleCnt="0"/>
      <dgm:spPr/>
    </dgm:pt>
    <dgm:pt modelId="{320783F2-673A-4309-929C-4A125606FDC7}" type="pres">
      <dgm:prSet presAssocID="{0D1410C1-50CC-4F6A-9FB5-276616BEACF5}" presName="parentTextBox" presStyleLbl="node1" presStyleIdx="0" presStyleCnt="5"/>
      <dgm:spPr/>
    </dgm:pt>
    <dgm:pt modelId="{05DA100D-A15C-4E3D-B726-280755E33877}" type="pres">
      <dgm:prSet presAssocID="{0D1410C1-50CC-4F6A-9FB5-276616BEACF5}" presName="entireBox" presStyleLbl="node1" presStyleIdx="0" presStyleCnt="5"/>
      <dgm:spPr/>
    </dgm:pt>
    <dgm:pt modelId="{937672D2-978F-4370-A150-2F61AA1198A6}" type="pres">
      <dgm:prSet presAssocID="{0D1410C1-50CC-4F6A-9FB5-276616BEACF5}" presName="descendantBox" presStyleCnt="0"/>
      <dgm:spPr/>
    </dgm:pt>
    <dgm:pt modelId="{89E8ABDF-6CC0-411D-B5D6-0D5B6B03A381}" type="pres">
      <dgm:prSet presAssocID="{0C6C0241-1C69-413A-92BC-BE8229B4FC4C}" presName="childTextBox" presStyleLbl="fgAccFollowNode1" presStyleIdx="0" presStyleCnt="4">
        <dgm:presLayoutVars>
          <dgm:bulletEnabled val="1"/>
        </dgm:presLayoutVars>
      </dgm:prSet>
      <dgm:spPr/>
    </dgm:pt>
    <dgm:pt modelId="{4006BA19-643B-4670-A409-3F8D60B86497}" type="pres">
      <dgm:prSet presAssocID="{E458672C-F0F0-4F01-AB91-543AFEB473C9}" presName="childTextBox" presStyleLbl="fgAccFollowNode1" presStyleIdx="1" presStyleCnt="4">
        <dgm:presLayoutVars>
          <dgm:bulletEnabled val="1"/>
        </dgm:presLayoutVars>
      </dgm:prSet>
      <dgm:spPr/>
    </dgm:pt>
    <dgm:pt modelId="{8922E392-BF57-4FC6-9F25-6F595E9FF0EF}" type="pres">
      <dgm:prSet presAssocID="{67F2E77E-111E-460D-8ED2-FDD0C982AF90}" presName="childTextBox" presStyleLbl="fgAccFollowNode1" presStyleIdx="2" presStyleCnt="4">
        <dgm:presLayoutVars>
          <dgm:bulletEnabled val="1"/>
        </dgm:presLayoutVars>
      </dgm:prSet>
      <dgm:spPr/>
    </dgm:pt>
    <dgm:pt modelId="{743F0CD2-A8DD-48B1-AA37-4388D2B3EE8D}" type="pres">
      <dgm:prSet presAssocID="{5D135928-6311-4B76-9548-541E1D02A93E}" presName="childTextBox" presStyleLbl="fgAccFollowNode1" presStyleIdx="3" presStyleCnt="4">
        <dgm:presLayoutVars>
          <dgm:bulletEnabled val="1"/>
        </dgm:presLayoutVars>
      </dgm:prSet>
      <dgm:spPr/>
    </dgm:pt>
    <dgm:pt modelId="{7106A83E-2748-4D28-BD2E-3C064676AA9A}" type="pres">
      <dgm:prSet presAssocID="{8C1B4174-1028-47F0-BC4A-5B252D2E7C9A}" presName="sp" presStyleCnt="0"/>
      <dgm:spPr/>
    </dgm:pt>
    <dgm:pt modelId="{F1F76E0C-52FD-43C1-8BA3-3E77427D21A1}" type="pres">
      <dgm:prSet presAssocID="{DE1C42B1-ED25-4FB8-BDA9-4399C7BF513A}" presName="arrowAndChildren" presStyleCnt="0"/>
      <dgm:spPr/>
    </dgm:pt>
    <dgm:pt modelId="{5F1EE596-0231-49D1-AF8E-76B12E6698DF}" type="pres">
      <dgm:prSet presAssocID="{DE1C42B1-ED25-4FB8-BDA9-4399C7BF513A}" presName="parentTextArrow" presStyleLbl="node1" presStyleIdx="1" presStyleCnt="5"/>
      <dgm:spPr/>
    </dgm:pt>
    <dgm:pt modelId="{B58DBE64-1666-40B1-B8E2-DEB15186C25A}" type="pres">
      <dgm:prSet presAssocID="{F4E82EF6-C52A-461F-A1C7-5C0B5F867C73}" presName="sp" presStyleCnt="0"/>
      <dgm:spPr/>
    </dgm:pt>
    <dgm:pt modelId="{06623DF0-1445-4367-A2CD-FDC418701AC4}" type="pres">
      <dgm:prSet presAssocID="{7D853D20-5891-46E0-AB4E-1ED9C0E28C81}" presName="arrowAndChildren" presStyleCnt="0"/>
      <dgm:spPr/>
    </dgm:pt>
    <dgm:pt modelId="{7EC6BC26-3985-46E9-9C78-2FE61B199752}" type="pres">
      <dgm:prSet presAssocID="{7D853D20-5891-46E0-AB4E-1ED9C0E28C81}" presName="parentTextArrow" presStyleLbl="node1" presStyleIdx="2" presStyleCnt="5"/>
      <dgm:spPr/>
    </dgm:pt>
    <dgm:pt modelId="{BEF3CD70-97AF-4CC1-A571-C7B1559C07FB}" type="pres">
      <dgm:prSet presAssocID="{B8C60269-1079-4C8A-833F-CA62008C9323}" presName="sp" presStyleCnt="0"/>
      <dgm:spPr/>
    </dgm:pt>
    <dgm:pt modelId="{19FE3142-47EC-43E7-93DB-1E1C60DC5846}" type="pres">
      <dgm:prSet presAssocID="{94825108-60EC-4E45-BDFC-BE0DC851D72B}" presName="arrowAndChildren" presStyleCnt="0"/>
      <dgm:spPr/>
    </dgm:pt>
    <dgm:pt modelId="{E88967D6-F37D-44C2-8059-7EF5EEE881B3}" type="pres">
      <dgm:prSet presAssocID="{94825108-60EC-4E45-BDFC-BE0DC851D72B}" presName="parentTextArrow" presStyleLbl="node1" presStyleIdx="3" presStyleCnt="5"/>
      <dgm:spPr/>
    </dgm:pt>
    <dgm:pt modelId="{8A7CD547-A103-460A-A17C-E5E94760A20F}" type="pres">
      <dgm:prSet presAssocID="{CF014F87-00E3-412F-AFE3-141BF22ADBE2}" presName="sp" presStyleCnt="0"/>
      <dgm:spPr/>
    </dgm:pt>
    <dgm:pt modelId="{73F28B3C-F869-4840-9A25-A422451BE00D}" type="pres">
      <dgm:prSet presAssocID="{A661A1C6-20D5-4C37-BD73-49954370B04A}" presName="arrowAndChildren" presStyleCnt="0"/>
      <dgm:spPr/>
    </dgm:pt>
    <dgm:pt modelId="{BD165D11-9405-44F5-929E-41524404DEC9}" type="pres">
      <dgm:prSet presAssocID="{A661A1C6-20D5-4C37-BD73-49954370B04A}" presName="parentTextArrow" presStyleLbl="node1" presStyleIdx="4" presStyleCnt="5"/>
      <dgm:spPr/>
    </dgm:pt>
  </dgm:ptLst>
  <dgm:cxnLst>
    <dgm:cxn modelId="{17ED6A15-E239-4100-BE30-B7D326873B54}" type="presOf" srcId="{A661A1C6-20D5-4C37-BD73-49954370B04A}" destId="{BD165D11-9405-44F5-929E-41524404DEC9}" srcOrd="0" destOrd="0" presId="urn:microsoft.com/office/officeart/2005/8/layout/process4"/>
    <dgm:cxn modelId="{EA128231-DEDF-4965-93CC-B79285E79896}" srcId="{0D1410C1-50CC-4F6A-9FB5-276616BEACF5}" destId="{5D135928-6311-4B76-9548-541E1D02A93E}" srcOrd="3" destOrd="0" parTransId="{6C625DD4-D6C5-4B91-A7A5-B0D030E973E2}" sibTransId="{7EEDD3E8-B24E-4EBF-A302-0FE3EA9555C9}"/>
    <dgm:cxn modelId="{420D9638-60A0-4571-9507-4D9E9DA512F1}" srcId="{0D1410C1-50CC-4F6A-9FB5-276616BEACF5}" destId="{67F2E77E-111E-460D-8ED2-FDD0C982AF90}" srcOrd="2" destOrd="0" parTransId="{8AE80033-6437-46EC-AFF7-60852BE21046}" sibTransId="{CDB57B2F-D2F2-45F3-9EB5-BAF5A6CF8A91}"/>
    <dgm:cxn modelId="{DB5D883C-7141-4594-8EAA-A694612B6679}" type="presOf" srcId="{0D1410C1-50CC-4F6A-9FB5-276616BEACF5}" destId="{320783F2-673A-4309-929C-4A125606FDC7}" srcOrd="0" destOrd="0" presId="urn:microsoft.com/office/officeart/2005/8/layout/process4"/>
    <dgm:cxn modelId="{47259968-B181-452C-A210-AA1662F392DC}" srcId="{0D1410C1-50CC-4F6A-9FB5-276616BEACF5}" destId="{E458672C-F0F0-4F01-AB91-543AFEB473C9}" srcOrd="1" destOrd="0" parTransId="{C362A3DA-9996-4423-8605-BE337A7BEEF8}" sibTransId="{36300E2E-185F-4058-9EEA-1F2EAB3AEC13}"/>
    <dgm:cxn modelId="{53A1C049-5EA2-4F64-9BDE-FB92579CBA61}" type="presOf" srcId="{DE1C42B1-ED25-4FB8-BDA9-4399C7BF513A}" destId="{5F1EE596-0231-49D1-AF8E-76B12E6698DF}" srcOrd="0" destOrd="0" presId="urn:microsoft.com/office/officeart/2005/8/layout/process4"/>
    <dgm:cxn modelId="{0381136B-0689-45D9-9AB6-7CD6399B0FFD}" srcId="{0D1410C1-50CC-4F6A-9FB5-276616BEACF5}" destId="{0C6C0241-1C69-413A-92BC-BE8229B4FC4C}" srcOrd="0" destOrd="0" parTransId="{1B0BBD6F-3B0C-4905-9E5A-AEEE7020DFBE}" sibTransId="{ACBCFFC6-FDAD-4E31-B63D-1C28804200AD}"/>
    <dgm:cxn modelId="{351A7D50-E18F-449E-A9A9-26F7FA3ACCA0}" srcId="{C7C933F6-389A-4BE0-AD82-16B50ABD9A11}" destId="{DE1C42B1-ED25-4FB8-BDA9-4399C7BF513A}" srcOrd="3" destOrd="0" parTransId="{3D7C92D8-C488-4E32-8D00-F1FC3AF5D016}" sibTransId="{8C1B4174-1028-47F0-BC4A-5B252D2E7C9A}"/>
    <dgm:cxn modelId="{702A5354-5BF7-4575-8967-B46515550CA2}" srcId="{C7C933F6-389A-4BE0-AD82-16B50ABD9A11}" destId="{94825108-60EC-4E45-BDFC-BE0DC851D72B}" srcOrd="1" destOrd="0" parTransId="{CE217A48-99B6-4D0D-9A7E-E9F588CF456B}" sibTransId="{B8C60269-1079-4C8A-833F-CA62008C9323}"/>
    <dgm:cxn modelId="{F98DF156-CF10-4AAC-ADDC-1337DE8D0692}" srcId="{C7C933F6-389A-4BE0-AD82-16B50ABD9A11}" destId="{0D1410C1-50CC-4F6A-9FB5-276616BEACF5}" srcOrd="4" destOrd="0" parTransId="{DFF6010E-8CDF-4C71-97C4-E6AD20214362}" sibTransId="{1E5E1A23-C112-4118-97E9-E9970F422D30}"/>
    <dgm:cxn modelId="{331AEF79-06D2-463B-80B4-3CF2AB00E745}" type="presOf" srcId="{5D135928-6311-4B76-9548-541E1D02A93E}" destId="{743F0CD2-A8DD-48B1-AA37-4388D2B3EE8D}" srcOrd="0" destOrd="0" presId="urn:microsoft.com/office/officeart/2005/8/layout/process4"/>
    <dgm:cxn modelId="{7FF42094-BE08-4447-8325-906F7BBDE0E5}" type="presOf" srcId="{7D853D20-5891-46E0-AB4E-1ED9C0E28C81}" destId="{7EC6BC26-3985-46E9-9C78-2FE61B199752}" srcOrd="0" destOrd="0" presId="urn:microsoft.com/office/officeart/2005/8/layout/process4"/>
    <dgm:cxn modelId="{73570497-3954-4310-9762-C1EAA4D21414}" type="presOf" srcId="{67F2E77E-111E-460D-8ED2-FDD0C982AF90}" destId="{8922E392-BF57-4FC6-9F25-6F595E9FF0EF}" srcOrd="0" destOrd="0" presId="urn:microsoft.com/office/officeart/2005/8/layout/process4"/>
    <dgm:cxn modelId="{C49CD698-1B94-4A7D-A4B6-D290EC97993B}" type="presOf" srcId="{0D1410C1-50CC-4F6A-9FB5-276616BEACF5}" destId="{05DA100D-A15C-4E3D-B726-280755E33877}" srcOrd="1" destOrd="0" presId="urn:microsoft.com/office/officeart/2005/8/layout/process4"/>
    <dgm:cxn modelId="{BC84ECAB-810C-4EFE-A162-56767354153F}" type="presOf" srcId="{94825108-60EC-4E45-BDFC-BE0DC851D72B}" destId="{E88967D6-F37D-44C2-8059-7EF5EEE881B3}" srcOrd="0" destOrd="0" presId="urn:microsoft.com/office/officeart/2005/8/layout/process4"/>
    <dgm:cxn modelId="{85E7F7AE-902F-4B6A-A537-1621D688E23D}" type="presOf" srcId="{C7C933F6-389A-4BE0-AD82-16B50ABD9A11}" destId="{6D6AF12E-A765-4AA0-975C-2A920D54BF05}" srcOrd="0" destOrd="0" presId="urn:microsoft.com/office/officeart/2005/8/layout/process4"/>
    <dgm:cxn modelId="{6CB03EAF-7010-4B2C-8EEC-D5D50A005984}" type="presOf" srcId="{E458672C-F0F0-4F01-AB91-543AFEB473C9}" destId="{4006BA19-643B-4670-A409-3F8D60B86497}" srcOrd="0" destOrd="0" presId="urn:microsoft.com/office/officeart/2005/8/layout/process4"/>
    <dgm:cxn modelId="{F76EE8C6-E6CE-42BE-A888-0468E46992C0}" type="presOf" srcId="{0C6C0241-1C69-413A-92BC-BE8229B4FC4C}" destId="{89E8ABDF-6CC0-411D-B5D6-0D5B6B03A381}" srcOrd="0" destOrd="0" presId="urn:microsoft.com/office/officeart/2005/8/layout/process4"/>
    <dgm:cxn modelId="{CAB984C7-027D-4AF3-BB45-AAAE3A53BD77}" srcId="{C7C933F6-389A-4BE0-AD82-16B50ABD9A11}" destId="{A661A1C6-20D5-4C37-BD73-49954370B04A}" srcOrd="0" destOrd="0" parTransId="{3EA64C60-BF81-4AEF-808B-33EF896B8397}" sibTransId="{CF014F87-00E3-412F-AFE3-141BF22ADBE2}"/>
    <dgm:cxn modelId="{6A655FCE-7C81-45AC-B014-65BD9EEE38C7}" srcId="{C7C933F6-389A-4BE0-AD82-16B50ABD9A11}" destId="{7D853D20-5891-46E0-AB4E-1ED9C0E28C81}" srcOrd="2" destOrd="0" parTransId="{C1169645-6A9D-4D95-8C23-4BB1CF318FF5}" sibTransId="{F4E82EF6-C52A-461F-A1C7-5C0B5F867C73}"/>
    <dgm:cxn modelId="{3BD96631-2E73-4259-8794-47BD383B32E6}" type="presParOf" srcId="{6D6AF12E-A765-4AA0-975C-2A920D54BF05}" destId="{0B04EFFE-1F03-43A0-B022-6157946CFB2F}" srcOrd="0" destOrd="0" presId="urn:microsoft.com/office/officeart/2005/8/layout/process4"/>
    <dgm:cxn modelId="{63372D45-F38D-412F-A617-38821BA6B09D}" type="presParOf" srcId="{0B04EFFE-1F03-43A0-B022-6157946CFB2F}" destId="{320783F2-673A-4309-929C-4A125606FDC7}" srcOrd="0" destOrd="0" presId="urn:microsoft.com/office/officeart/2005/8/layout/process4"/>
    <dgm:cxn modelId="{2DC912FE-9F95-48C9-8298-03B5B870E645}" type="presParOf" srcId="{0B04EFFE-1F03-43A0-B022-6157946CFB2F}" destId="{05DA100D-A15C-4E3D-B726-280755E33877}" srcOrd="1" destOrd="0" presId="urn:microsoft.com/office/officeart/2005/8/layout/process4"/>
    <dgm:cxn modelId="{29EF412B-84BD-49E0-84A0-7BFABAD4E6CF}" type="presParOf" srcId="{0B04EFFE-1F03-43A0-B022-6157946CFB2F}" destId="{937672D2-978F-4370-A150-2F61AA1198A6}" srcOrd="2" destOrd="0" presId="urn:microsoft.com/office/officeart/2005/8/layout/process4"/>
    <dgm:cxn modelId="{80355635-0001-48AF-90D9-8B112740D427}" type="presParOf" srcId="{937672D2-978F-4370-A150-2F61AA1198A6}" destId="{89E8ABDF-6CC0-411D-B5D6-0D5B6B03A381}" srcOrd="0" destOrd="0" presId="urn:microsoft.com/office/officeart/2005/8/layout/process4"/>
    <dgm:cxn modelId="{3E68F7E9-6B40-4A4E-8292-E26E8305D68C}" type="presParOf" srcId="{937672D2-978F-4370-A150-2F61AA1198A6}" destId="{4006BA19-643B-4670-A409-3F8D60B86497}" srcOrd="1" destOrd="0" presId="urn:microsoft.com/office/officeart/2005/8/layout/process4"/>
    <dgm:cxn modelId="{2A33FA02-78A6-439E-9F49-60E567CA983F}" type="presParOf" srcId="{937672D2-978F-4370-A150-2F61AA1198A6}" destId="{8922E392-BF57-4FC6-9F25-6F595E9FF0EF}" srcOrd="2" destOrd="0" presId="urn:microsoft.com/office/officeart/2005/8/layout/process4"/>
    <dgm:cxn modelId="{1BE62EF3-28CF-4B8A-ABC5-E299D6341017}" type="presParOf" srcId="{937672D2-978F-4370-A150-2F61AA1198A6}" destId="{743F0CD2-A8DD-48B1-AA37-4388D2B3EE8D}" srcOrd="3" destOrd="0" presId="urn:microsoft.com/office/officeart/2005/8/layout/process4"/>
    <dgm:cxn modelId="{9BBDAADE-E1BC-41B4-AAFE-C7999F9E18C4}" type="presParOf" srcId="{6D6AF12E-A765-4AA0-975C-2A920D54BF05}" destId="{7106A83E-2748-4D28-BD2E-3C064676AA9A}" srcOrd="1" destOrd="0" presId="urn:microsoft.com/office/officeart/2005/8/layout/process4"/>
    <dgm:cxn modelId="{7C03508D-682C-42A3-9188-0E2C6E3E675D}" type="presParOf" srcId="{6D6AF12E-A765-4AA0-975C-2A920D54BF05}" destId="{F1F76E0C-52FD-43C1-8BA3-3E77427D21A1}" srcOrd="2" destOrd="0" presId="urn:microsoft.com/office/officeart/2005/8/layout/process4"/>
    <dgm:cxn modelId="{2688A0D3-5953-4486-890D-67C383D655FF}" type="presParOf" srcId="{F1F76E0C-52FD-43C1-8BA3-3E77427D21A1}" destId="{5F1EE596-0231-49D1-AF8E-76B12E6698DF}" srcOrd="0" destOrd="0" presId="urn:microsoft.com/office/officeart/2005/8/layout/process4"/>
    <dgm:cxn modelId="{6A26A891-56FC-49F1-A8AB-C185C680C2EA}" type="presParOf" srcId="{6D6AF12E-A765-4AA0-975C-2A920D54BF05}" destId="{B58DBE64-1666-40B1-B8E2-DEB15186C25A}" srcOrd="3" destOrd="0" presId="urn:microsoft.com/office/officeart/2005/8/layout/process4"/>
    <dgm:cxn modelId="{C05EDE2A-2A08-4146-8D0F-36BCDBE69C60}" type="presParOf" srcId="{6D6AF12E-A765-4AA0-975C-2A920D54BF05}" destId="{06623DF0-1445-4367-A2CD-FDC418701AC4}" srcOrd="4" destOrd="0" presId="urn:microsoft.com/office/officeart/2005/8/layout/process4"/>
    <dgm:cxn modelId="{AD3A75D9-C6A3-4D3F-96D6-CF63FB6A48D6}" type="presParOf" srcId="{06623DF0-1445-4367-A2CD-FDC418701AC4}" destId="{7EC6BC26-3985-46E9-9C78-2FE61B199752}" srcOrd="0" destOrd="0" presId="urn:microsoft.com/office/officeart/2005/8/layout/process4"/>
    <dgm:cxn modelId="{84D6A3A4-9F40-45D5-9C6C-BC42AC82A15C}" type="presParOf" srcId="{6D6AF12E-A765-4AA0-975C-2A920D54BF05}" destId="{BEF3CD70-97AF-4CC1-A571-C7B1559C07FB}" srcOrd="5" destOrd="0" presId="urn:microsoft.com/office/officeart/2005/8/layout/process4"/>
    <dgm:cxn modelId="{10149225-63C1-4979-8D78-1B7DDDC2DED7}" type="presParOf" srcId="{6D6AF12E-A765-4AA0-975C-2A920D54BF05}" destId="{19FE3142-47EC-43E7-93DB-1E1C60DC5846}" srcOrd="6" destOrd="0" presId="urn:microsoft.com/office/officeart/2005/8/layout/process4"/>
    <dgm:cxn modelId="{870902B5-084E-4E59-933E-66C1D94B31B5}" type="presParOf" srcId="{19FE3142-47EC-43E7-93DB-1E1C60DC5846}" destId="{E88967D6-F37D-44C2-8059-7EF5EEE881B3}" srcOrd="0" destOrd="0" presId="urn:microsoft.com/office/officeart/2005/8/layout/process4"/>
    <dgm:cxn modelId="{0E55A127-7FC3-4E87-AB1E-6AD5BED38AC7}" type="presParOf" srcId="{6D6AF12E-A765-4AA0-975C-2A920D54BF05}" destId="{8A7CD547-A103-460A-A17C-E5E94760A20F}" srcOrd="7" destOrd="0" presId="urn:microsoft.com/office/officeart/2005/8/layout/process4"/>
    <dgm:cxn modelId="{A5C056C8-A2C3-453C-8627-B1E24B4DE159}" type="presParOf" srcId="{6D6AF12E-A765-4AA0-975C-2A920D54BF05}" destId="{73F28B3C-F869-4840-9A25-A422451BE00D}" srcOrd="8" destOrd="0" presId="urn:microsoft.com/office/officeart/2005/8/layout/process4"/>
    <dgm:cxn modelId="{A9116E1B-403B-4BA6-80A7-C1F0073D0FDF}" type="presParOf" srcId="{73F28B3C-F869-4840-9A25-A422451BE00D}" destId="{BD165D11-9405-44F5-929E-41524404DEC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074AEB-222E-4CD3-907D-E000879785E6}">
      <dsp:nvSpPr>
        <dsp:cNvPr id="0" name=""/>
        <dsp:cNvSpPr/>
      </dsp:nvSpPr>
      <dsp:spPr>
        <a:xfrm>
          <a:off x="845167" y="373267"/>
          <a:ext cx="4645110" cy="4645110"/>
        </a:xfrm>
        <a:prstGeom prst="pie">
          <a:avLst>
            <a:gd name="adj1" fmla="val 16200000"/>
            <a:gd name="adj2" fmla="val 180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Data</a:t>
          </a:r>
        </a:p>
        <a:p>
          <a:pPr marL="0" lvl="0" indent="0" algn="ctr" defTabSz="1155700">
            <a:lnSpc>
              <a:spcPct val="90000"/>
            </a:lnSpc>
            <a:spcBef>
              <a:spcPct val="0"/>
            </a:spcBef>
            <a:spcAft>
              <a:spcPct val="35000"/>
            </a:spcAft>
            <a:buNone/>
          </a:pPr>
          <a:r>
            <a:rPr lang="en-US" sz="2600" kern="1200" dirty="0"/>
            <a:t>Integration</a:t>
          </a:r>
          <a:endParaRPr lang="en-IN" sz="2600" kern="1200" dirty="0"/>
        </a:p>
      </dsp:txBody>
      <dsp:txXfrm>
        <a:off x="3370669" y="1230401"/>
        <a:ext cx="1576019" cy="1548370"/>
      </dsp:txXfrm>
    </dsp:sp>
    <dsp:sp modelId="{788785C3-4761-4742-A606-18959B5B486A}">
      <dsp:nvSpPr>
        <dsp:cNvPr id="0" name=""/>
        <dsp:cNvSpPr/>
      </dsp:nvSpPr>
      <dsp:spPr>
        <a:xfrm>
          <a:off x="605722" y="511515"/>
          <a:ext cx="4645110" cy="4645110"/>
        </a:xfrm>
        <a:prstGeom prst="pie">
          <a:avLst>
            <a:gd name="adj1" fmla="val 1800000"/>
            <a:gd name="adj2" fmla="val 9000000"/>
          </a:avLst>
        </a:prstGeom>
        <a:gradFill rotWithShape="0">
          <a:gsLst>
            <a:gs pos="0">
              <a:schemeClr val="accent2">
                <a:hueOff val="992246"/>
                <a:satOff val="-27297"/>
                <a:lumOff val="5882"/>
                <a:alphaOff val="0"/>
                <a:tint val="98000"/>
                <a:lumMod val="110000"/>
              </a:schemeClr>
            </a:gs>
            <a:gs pos="84000">
              <a:schemeClr val="accent2">
                <a:hueOff val="992246"/>
                <a:satOff val="-27297"/>
                <a:lumOff val="5882"/>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Functional Integration</a:t>
          </a:r>
          <a:endParaRPr lang="en-IN" sz="2600" kern="1200" dirty="0"/>
        </a:p>
      </dsp:txBody>
      <dsp:txXfrm>
        <a:off x="1877598" y="3442358"/>
        <a:ext cx="2101359" cy="1437772"/>
      </dsp:txXfrm>
    </dsp:sp>
    <dsp:sp modelId="{0FC957EF-34CA-409A-841D-6ED768374C26}">
      <dsp:nvSpPr>
        <dsp:cNvPr id="0" name=""/>
        <dsp:cNvSpPr/>
      </dsp:nvSpPr>
      <dsp:spPr>
        <a:xfrm>
          <a:off x="605722" y="511515"/>
          <a:ext cx="4645110" cy="4645110"/>
        </a:xfrm>
        <a:prstGeom prst="pie">
          <a:avLst>
            <a:gd name="adj1" fmla="val 9000000"/>
            <a:gd name="adj2" fmla="val 16200000"/>
          </a:avLst>
        </a:prstGeom>
        <a:gradFill rotWithShape="0">
          <a:gsLst>
            <a:gs pos="0">
              <a:schemeClr val="accent2">
                <a:hueOff val="1984493"/>
                <a:satOff val="-54594"/>
                <a:lumOff val="11764"/>
                <a:alphaOff val="0"/>
                <a:tint val="98000"/>
                <a:lumMod val="110000"/>
              </a:schemeClr>
            </a:gs>
            <a:gs pos="84000">
              <a:schemeClr val="accent2">
                <a:hueOff val="1984493"/>
                <a:satOff val="-54594"/>
                <a:lumOff val="11764"/>
                <a:alphaOff val="0"/>
                <a:shade val="90000"/>
                <a:lumMod val="88000"/>
              </a:schemeClr>
            </a:gs>
          </a:gsLst>
          <a:lin ang="5400000" scaled="0"/>
        </a:gradFill>
        <a:ln>
          <a:noFill/>
        </a:ln>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dsp:spPr>
      <dsp:style>
        <a:lnRef idx="0">
          <a:scrgbClr r="0" g="0" b="0"/>
        </a:lnRef>
        <a:fillRef idx="3">
          <a:scrgbClr r="0" g="0" b="0"/>
        </a:fillRef>
        <a:effectRef idx="3">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Physical Integration</a:t>
          </a:r>
          <a:endParaRPr lang="en-IN" sz="2600" kern="1200" dirty="0"/>
        </a:p>
      </dsp:txBody>
      <dsp:txXfrm>
        <a:off x="1103413" y="1423947"/>
        <a:ext cx="1576019" cy="15483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0BA25-841E-A341-9CC2-76FA2933AF3D}">
      <dsp:nvSpPr>
        <dsp:cNvPr id="0" name=""/>
        <dsp:cNvSpPr/>
      </dsp:nvSpPr>
      <dsp:spPr>
        <a:xfrm>
          <a:off x="2211438" y="1961799"/>
          <a:ext cx="1453328" cy="1453328"/>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GB" sz="3900" kern="1200" dirty="0"/>
            <a:t>IPHL</a:t>
          </a:r>
        </a:p>
      </dsp:txBody>
      <dsp:txXfrm>
        <a:off x="2424273" y="2174634"/>
        <a:ext cx="1027658" cy="1027658"/>
      </dsp:txXfrm>
    </dsp:sp>
    <dsp:sp modelId="{495E47A0-9E77-A848-812C-7D0907B9F779}">
      <dsp:nvSpPr>
        <dsp:cNvPr id="0" name=""/>
        <dsp:cNvSpPr/>
      </dsp:nvSpPr>
      <dsp:spPr>
        <a:xfrm rot="10800000">
          <a:off x="802113" y="2481364"/>
          <a:ext cx="1331812" cy="414198"/>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BDD7A1-DA4B-9141-A6AF-65E7751DC74D}">
      <dsp:nvSpPr>
        <dsp:cNvPr id="0" name=""/>
        <dsp:cNvSpPr/>
      </dsp:nvSpPr>
      <dsp:spPr>
        <a:xfrm>
          <a:off x="111782" y="2136198"/>
          <a:ext cx="1380661" cy="1104529"/>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GB" sz="1700" kern="1200" dirty="0"/>
            <a:t>Infrastructure</a:t>
          </a:r>
        </a:p>
      </dsp:txBody>
      <dsp:txXfrm>
        <a:off x="144133" y="2168549"/>
        <a:ext cx="1315959" cy="1039827"/>
      </dsp:txXfrm>
    </dsp:sp>
    <dsp:sp modelId="{68E9352B-AA9A-4295-B159-B970BA9C807A}">
      <dsp:nvSpPr>
        <dsp:cNvPr id="0" name=""/>
        <dsp:cNvSpPr/>
      </dsp:nvSpPr>
      <dsp:spPr>
        <a:xfrm rot="13500000">
          <a:off x="1232691" y="1441858"/>
          <a:ext cx="1331812" cy="414198"/>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9B2C90-9AAA-4F3C-8850-6A64D05484FE}">
      <dsp:nvSpPr>
        <dsp:cNvPr id="0" name=""/>
        <dsp:cNvSpPr/>
      </dsp:nvSpPr>
      <dsp:spPr>
        <a:xfrm>
          <a:off x="737399" y="625826"/>
          <a:ext cx="1380661" cy="1104529"/>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GB" sz="1700" kern="1200"/>
            <a:t>Space</a:t>
          </a:r>
          <a:endParaRPr lang="en-GB" sz="1700" kern="1200" dirty="0"/>
        </a:p>
      </dsp:txBody>
      <dsp:txXfrm>
        <a:off x="769750" y="658177"/>
        <a:ext cx="1315959" cy="1039827"/>
      </dsp:txXfrm>
    </dsp:sp>
    <dsp:sp modelId="{5CA1CC6E-193E-7845-A26F-817A640FA4CF}">
      <dsp:nvSpPr>
        <dsp:cNvPr id="0" name=""/>
        <dsp:cNvSpPr/>
      </dsp:nvSpPr>
      <dsp:spPr>
        <a:xfrm rot="16200000">
          <a:off x="2272196" y="1011281"/>
          <a:ext cx="1331812" cy="414198"/>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50D8DA-DC89-1F41-8BF8-477230133490}">
      <dsp:nvSpPr>
        <dsp:cNvPr id="0" name=""/>
        <dsp:cNvSpPr/>
      </dsp:nvSpPr>
      <dsp:spPr>
        <a:xfrm>
          <a:off x="2247772" y="209"/>
          <a:ext cx="1380661" cy="1104529"/>
        </a:xfrm>
        <a:prstGeom prst="roundRect">
          <a:avLst>
            <a:gd name="adj" fmla="val 10000"/>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GB" sz="1700" kern="1200" dirty="0"/>
            <a:t>Workforce</a:t>
          </a:r>
        </a:p>
      </dsp:txBody>
      <dsp:txXfrm>
        <a:off x="2280123" y="32560"/>
        <a:ext cx="1315959" cy="1039827"/>
      </dsp:txXfrm>
    </dsp:sp>
    <dsp:sp modelId="{125A5E24-481E-624A-A087-BBE968A67EB5}">
      <dsp:nvSpPr>
        <dsp:cNvPr id="0" name=""/>
        <dsp:cNvSpPr/>
      </dsp:nvSpPr>
      <dsp:spPr>
        <a:xfrm rot="18900000">
          <a:off x="3311702" y="1441858"/>
          <a:ext cx="1331812" cy="414198"/>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929618-7C1E-9E47-B1C4-5E260D08D549}">
      <dsp:nvSpPr>
        <dsp:cNvPr id="0" name=""/>
        <dsp:cNvSpPr/>
      </dsp:nvSpPr>
      <dsp:spPr>
        <a:xfrm>
          <a:off x="3758144" y="625826"/>
          <a:ext cx="1380661" cy="1104529"/>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GB" sz="1700" kern="1200" dirty="0"/>
            <a:t>Equipment</a:t>
          </a:r>
        </a:p>
      </dsp:txBody>
      <dsp:txXfrm>
        <a:off x="3790495" y="658177"/>
        <a:ext cx="1315959" cy="1039827"/>
      </dsp:txXfrm>
    </dsp:sp>
    <dsp:sp modelId="{A718523D-E306-4AAD-9105-C17BBBCB8C88}">
      <dsp:nvSpPr>
        <dsp:cNvPr id="0" name=""/>
        <dsp:cNvSpPr/>
      </dsp:nvSpPr>
      <dsp:spPr>
        <a:xfrm>
          <a:off x="3742279" y="2481364"/>
          <a:ext cx="1331812" cy="414198"/>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FBDB31-3E78-4A3F-8692-21319F7107A0}">
      <dsp:nvSpPr>
        <dsp:cNvPr id="0" name=""/>
        <dsp:cNvSpPr/>
      </dsp:nvSpPr>
      <dsp:spPr>
        <a:xfrm>
          <a:off x="4383761" y="2136198"/>
          <a:ext cx="1380661" cy="1104529"/>
        </a:xfrm>
        <a:prstGeom prst="roundRect">
          <a:avLst>
            <a:gd name="adj" fmla="val 10000"/>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35000"/>
            </a:spcAft>
            <a:buNone/>
          </a:pPr>
          <a:r>
            <a:rPr lang="en-GB" sz="1700" kern="1200" dirty="0"/>
            <a:t>Services</a:t>
          </a:r>
        </a:p>
      </dsp:txBody>
      <dsp:txXfrm>
        <a:off x="4416112" y="2168549"/>
        <a:ext cx="1315959" cy="1039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15E3C-6E21-41EF-987F-05F85A9FAE7B}">
      <dsp:nvSpPr>
        <dsp:cNvPr id="0" name=""/>
        <dsp:cNvSpPr/>
      </dsp:nvSpPr>
      <dsp:spPr>
        <a:xfrm>
          <a:off x="0" y="0"/>
          <a:ext cx="4801283" cy="1252728"/>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Vertical Health Programs providing testing </a:t>
          </a:r>
          <a:endParaRPr lang="en-IN" sz="3400" kern="1200" dirty="0"/>
        </a:p>
      </dsp:txBody>
      <dsp:txXfrm>
        <a:off x="0" y="0"/>
        <a:ext cx="4801283" cy="1252728"/>
      </dsp:txXfrm>
    </dsp:sp>
    <dsp:sp modelId="{34DB370A-868B-4C1A-A984-2A5DE29BFEEF}">
      <dsp:nvSpPr>
        <dsp:cNvPr id="0" name=""/>
        <dsp:cNvSpPr/>
      </dsp:nvSpPr>
      <dsp:spPr>
        <a:xfrm>
          <a:off x="586" y="1252728"/>
          <a:ext cx="960022" cy="2630728"/>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TB clinics </a:t>
          </a:r>
          <a:endParaRPr lang="en-IN" sz="1900" kern="1200" dirty="0"/>
        </a:p>
      </dsp:txBody>
      <dsp:txXfrm>
        <a:off x="586" y="1252728"/>
        <a:ext cx="960022" cy="2630728"/>
      </dsp:txXfrm>
    </dsp:sp>
    <dsp:sp modelId="{E63F2E70-9739-48FB-BAB2-0D9069778651}">
      <dsp:nvSpPr>
        <dsp:cNvPr id="0" name=""/>
        <dsp:cNvSpPr/>
      </dsp:nvSpPr>
      <dsp:spPr>
        <a:xfrm>
          <a:off x="960608" y="1252728"/>
          <a:ext cx="960022" cy="2630728"/>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DPHLs</a:t>
          </a:r>
          <a:endParaRPr lang="en-IN" sz="1900" kern="1200" dirty="0"/>
        </a:p>
      </dsp:txBody>
      <dsp:txXfrm>
        <a:off x="960608" y="1252728"/>
        <a:ext cx="960022" cy="2630728"/>
      </dsp:txXfrm>
    </dsp:sp>
    <dsp:sp modelId="{331783E4-8AF9-49C1-8A62-365A35FF1595}">
      <dsp:nvSpPr>
        <dsp:cNvPr id="0" name=""/>
        <dsp:cNvSpPr/>
      </dsp:nvSpPr>
      <dsp:spPr>
        <a:xfrm>
          <a:off x="1920630" y="1252728"/>
          <a:ext cx="960022" cy="2630728"/>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ART </a:t>
          </a:r>
          <a:r>
            <a:rPr lang="en-US" sz="1900" kern="1200" dirty="0" err="1"/>
            <a:t>centres</a:t>
          </a:r>
          <a:endParaRPr lang="en-IN" sz="1900" kern="1200" dirty="0"/>
        </a:p>
      </dsp:txBody>
      <dsp:txXfrm>
        <a:off x="1920630" y="1252728"/>
        <a:ext cx="960022" cy="2630728"/>
      </dsp:txXfrm>
    </dsp:sp>
    <dsp:sp modelId="{74B39AE3-C70C-43F0-B3A3-F1A3D70438B0}">
      <dsp:nvSpPr>
        <dsp:cNvPr id="0" name=""/>
        <dsp:cNvSpPr/>
      </dsp:nvSpPr>
      <dsp:spPr>
        <a:xfrm>
          <a:off x="2880652" y="1252728"/>
          <a:ext cx="960022" cy="2630728"/>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NCD clinics</a:t>
          </a:r>
          <a:endParaRPr lang="en-IN" sz="1900" kern="1200" dirty="0"/>
        </a:p>
      </dsp:txBody>
      <dsp:txXfrm>
        <a:off x="2880652" y="1252728"/>
        <a:ext cx="960022" cy="2630728"/>
      </dsp:txXfrm>
    </dsp:sp>
    <dsp:sp modelId="{7FA37D54-EDC4-4D2E-BE83-A0436EF839DA}">
      <dsp:nvSpPr>
        <dsp:cNvPr id="0" name=""/>
        <dsp:cNvSpPr/>
      </dsp:nvSpPr>
      <dsp:spPr>
        <a:xfrm>
          <a:off x="3840674" y="1252728"/>
          <a:ext cx="960022" cy="2630728"/>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Malaria labs</a:t>
          </a:r>
          <a:endParaRPr lang="en-IN" sz="1900" kern="1200" dirty="0"/>
        </a:p>
      </dsp:txBody>
      <dsp:txXfrm>
        <a:off x="3840674" y="1252728"/>
        <a:ext cx="960022" cy="2630728"/>
      </dsp:txXfrm>
    </dsp:sp>
    <dsp:sp modelId="{A23DA2EE-8194-43C7-8586-91F9C102A625}">
      <dsp:nvSpPr>
        <dsp:cNvPr id="0" name=""/>
        <dsp:cNvSpPr/>
      </dsp:nvSpPr>
      <dsp:spPr>
        <a:xfrm>
          <a:off x="0" y="3883456"/>
          <a:ext cx="4801283" cy="292303"/>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A100D-A15C-4E3D-B726-280755E33877}">
      <dsp:nvSpPr>
        <dsp:cNvPr id="0" name=""/>
        <dsp:cNvSpPr/>
      </dsp:nvSpPr>
      <dsp:spPr>
        <a:xfrm>
          <a:off x="0" y="5347670"/>
          <a:ext cx="8554719" cy="877329"/>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Develop a detailed implementation plan for:</a:t>
          </a:r>
        </a:p>
      </dsp:txBody>
      <dsp:txXfrm>
        <a:off x="0" y="5347670"/>
        <a:ext cx="8554719" cy="473758"/>
      </dsp:txXfrm>
    </dsp:sp>
    <dsp:sp modelId="{89E8ABDF-6CC0-411D-B5D6-0D5B6B03A381}">
      <dsp:nvSpPr>
        <dsp:cNvPr id="0" name=""/>
        <dsp:cNvSpPr/>
      </dsp:nvSpPr>
      <dsp:spPr>
        <a:xfrm>
          <a:off x="0" y="5803882"/>
          <a:ext cx="2138679" cy="403571"/>
        </a:xfrm>
        <a:prstGeom prst="rect">
          <a:avLst/>
        </a:prstGeom>
        <a:solidFill>
          <a:schemeClr val="accent2">
            <a:tint val="40000"/>
            <a:alpha val="90000"/>
            <a:hueOff val="0"/>
            <a:satOff val="0"/>
            <a:lumOff val="0"/>
            <a:alphaOff val="0"/>
          </a:schemeClr>
        </a:solidFill>
        <a:ln w="2222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Infrastructure development, </a:t>
          </a:r>
        </a:p>
      </dsp:txBody>
      <dsp:txXfrm>
        <a:off x="0" y="5803882"/>
        <a:ext cx="2138679" cy="403571"/>
      </dsp:txXfrm>
    </dsp:sp>
    <dsp:sp modelId="{4006BA19-643B-4670-A409-3F8D60B86497}">
      <dsp:nvSpPr>
        <dsp:cNvPr id="0" name=""/>
        <dsp:cNvSpPr/>
      </dsp:nvSpPr>
      <dsp:spPr>
        <a:xfrm>
          <a:off x="2138679" y="5803882"/>
          <a:ext cx="2138679" cy="403571"/>
        </a:xfrm>
        <a:prstGeom prst="rect">
          <a:avLst/>
        </a:prstGeom>
        <a:solidFill>
          <a:schemeClr val="accent3">
            <a:tint val="40000"/>
            <a:alpha val="90000"/>
            <a:hueOff val="0"/>
            <a:satOff val="0"/>
            <a:lumOff val="0"/>
            <a:alphaOff val="0"/>
          </a:schemeClr>
        </a:solidFill>
        <a:ln w="2222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Procurement of equipment/reagent </a:t>
          </a:r>
        </a:p>
      </dsp:txBody>
      <dsp:txXfrm>
        <a:off x="2138679" y="5803882"/>
        <a:ext cx="2138679" cy="403571"/>
      </dsp:txXfrm>
    </dsp:sp>
    <dsp:sp modelId="{8922E392-BF57-4FC6-9F25-6F595E9FF0EF}">
      <dsp:nvSpPr>
        <dsp:cNvPr id="0" name=""/>
        <dsp:cNvSpPr/>
      </dsp:nvSpPr>
      <dsp:spPr>
        <a:xfrm>
          <a:off x="4277359" y="5803882"/>
          <a:ext cx="2138679" cy="403571"/>
        </a:xfrm>
        <a:prstGeom prst="rect">
          <a:avLst/>
        </a:prstGeom>
        <a:solidFill>
          <a:schemeClr val="accent4">
            <a:tint val="40000"/>
            <a:alpha val="90000"/>
            <a:hueOff val="0"/>
            <a:satOff val="0"/>
            <a:lumOff val="0"/>
            <a:alphaOff val="0"/>
          </a:schemeClr>
        </a:solidFill>
        <a:ln w="2222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a:t>Equipment maintenance and </a:t>
          </a:r>
        </a:p>
      </dsp:txBody>
      <dsp:txXfrm>
        <a:off x="4277359" y="5803882"/>
        <a:ext cx="2138679" cy="403571"/>
      </dsp:txXfrm>
    </dsp:sp>
    <dsp:sp modelId="{743F0CD2-A8DD-48B1-AA37-4388D2B3EE8D}">
      <dsp:nvSpPr>
        <dsp:cNvPr id="0" name=""/>
        <dsp:cNvSpPr/>
      </dsp:nvSpPr>
      <dsp:spPr>
        <a:xfrm>
          <a:off x="6416039" y="5803882"/>
          <a:ext cx="2138679" cy="403571"/>
        </a:xfrm>
        <a:prstGeom prst="rect">
          <a:avLst/>
        </a:prstGeom>
        <a:solidFill>
          <a:schemeClr val="accent5">
            <a:tint val="40000"/>
            <a:alpha val="90000"/>
            <a:hueOff val="0"/>
            <a:satOff val="0"/>
            <a:lumOff val="0"/>
            <a:alphaOff val="0"/>
          </a:schemeClr>
        </a:solidFill>
        <a:ln w="2222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kern="1200" dirty="0"/>
            <a:t>Integrated Training of laboratory staff</a:t>
          </a:r>
        </a:p>
      </dsp:txBody>
      <dsp:txXfrm>
        <a:off x="6416039" y="5803882"/>
        <a:ext cx="2138679" cy="403571"/>
      </dsp:txXfrm>
    </dsp:sp>
    <dsp:sp modelId="{5F1EE596-0231-49D1-AF8E-76B12E6698DF}">
      <dsp:nvSpPr>
        <dsp:cNvPr id="0" name=""/>
        <dsp:cNvSpPr/>
      </dsp:nvSpPr>
      <dsp:spPr>
        <a:xfrm rot="10800000">
          <a:off x="0" y="4011497"/>
          <a:ext cx="8554719" cy="1349333"/>
        </a:xfrm>
        <a:prstGeom prst="upArrowCallou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Gap Assessment and preparation of action plan for implementation through district level committee</a:t>
          </a:r>
        </a:p>
      </dsp:txBody>
      <dsp:txXfrm rot="10800000">
        <a:off x="0" y="4011497"/>
        <a:ext cx="8554719" cy="876756"/>
      </dsp:txXfrm>
    </dsp:sp>
    <dsp:sp modelId="{7EC6BC26-3985-46E9-9C78-2FE61B199752}">
      <dsp:nvSpPr>
        <dsp:cNvPr id="0" name=""/>
        <dsp:cNvSpPr/>
      </dsp:nvSpPr>
      <dsp:spPr>
        <a:xfrm rot="10800000">
          <a:off x="0" y="2675324"/>
          <a:ext cx="8554719" cy="1349333"/>
        </a:xfrm>
        <a:prstGeom prst="upArrowCallou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Conduct baseline assessment of identified sites to review infrastructure, equipment, human resource, and laboratory diagnostic capacity. </a:t>
          </a:r>
        </a:p>
      </dsp:txBody>
      <dsp:txXfrm rot="10800000">
        <a:off x="0" y="2675324"/>
        <a:ext cx="8554719" cy="876756"/>
      </dsp:txXfrm>
    </dsp:sp>
    <dsp:sp modelId="{E88967D6-F37D-44C2-8059-7EF5EEE881B3}">
      <dsp:nvSpPr>
        <dsp:cNvPr id="0" name=""/>
        <dsp:cNvSpPr/>
      </dsp:nvSpPr>
      <dsp:spPr>
        <a:xfrm rot="10800000">
          <a:off x="0" y="1339150"/>
          <a:ext cx="8554719" cy="1349333"/>
        </a:xfrm>
        <a:prstGeom prst="upArrowCallou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Orientation of the teams/committees on tools for baseline assessments of district laboratories identified for the establishment of IPHLs</a:t>
          </a:r>
        </a:p>
      </dsp:txBody>
      <dsp:txXfrm rot="10800000">
        <a:off x="0" y="1339150"/>
        <a:ext cx="8554719" cy="876756"/>
      </dsp:txXfrm>
    </dsp:sp>
    <dsp:sp modelId="{BD165D11-9405-44F5-929E-41524404DEC9}">
      <dsp:nvSpPr>
        <dsp:cNvPr id="0" name=""/>
        <dsp:cNvSpPr/>
      </dsp:nvSpPr>
      <dsp:spPr>
        <a:xfrm rot="10800000">
          <a:off x="0" y="2977"/>
          <a:ext cx="8554719" cy="1349333"/>
        </a:xfrm>
        <a:prstGeom prst="upArrowCallou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Notification of the State, District level committees through Officer order for implementation </a:t>
          </a:r>
        </a:p>
      </dsp:txBody>
      <dsp:txXfrm rot="10800000">
        <a:off x="0" y="2977"/>
        <a:ext cx="8554719" cy="876756"/>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14763" y="0"/>
            <a:ext cx="2919412" cy="495300"/>
          </a:xfrm>
          <a:prstGeom prst="rect">
            <a:avLst/>
          </a:prstGeom>
        </p:spPr>
        <p:txBody>
          <a:bodyPr vert="horz" lIns="91440" tIns="45720" rIns="91440" bIns="45720" rtlCol="0"/>
          <a:lstStyle>
            <a:lvl1pPr algn="r">
              <a:defRPr sz="1200"/>
            </a:lvl1pPr>
          </a:lstStyle>
          <a:p>
            <a:fld id="{592552AD-C2D1-4324-8367-EBCA0E0EF86B}" type="datetimeFigureOut">
              <a:rPr lang="en-IN" smtClean="0"/>
              <a:t>31-08-2022</a:t>
            </a:fld>
            <a:endParaRPr lang="en-IN"/>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3100" y="4748213"/>
            <a:ext cx="5389563" cy="38846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371013"/>
            <a:ext cx="2919413" cy="4953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14763" y="9371013"/>
            <a:ext cx="2919412" cy="495300"/>
          </a:xfrm>
          <a:prstGeom prst="rect">
            <a:avLst/>
          </a:prstGeom>
        </p:spPr>
        <p:txBody>
          <a:bodyPr vert="horz" lIns="91440" tIns="45720" rIns="91440" bIns="45720" rtlCol="0" anchor="b"/>
          <a:lstStyle>
            <a:lvl1pPr algn="r">
              <a:defRPr sz="1200"/>
            </a:lvl1pPr>
          </a:lstStyle>
          <a:p>
            <a:fld id="{6C07B2B1-9DF9-4177-ADE5-57BB7916AAE4}" type="slidenum">
              <a:rPr lang="en-IN" smtClean="0"/>
              <a:t>‹#›</a:t>
            </a:fld>
            <a:endParaRPr lang="en-IN"/>
          </a:p>
        </p:txBody>
      </p:sp>
    </p:spTree>
    <p:extLst>
      <p:ext uri="{BB962C8B-B14F-4D97-AF65-F5344CB8AC3E}">
        <p14:creationId xmlns:p14="http://schemas.microsoft.com/office/powerpoint/2010/main" val="427496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What were the major gaps that are frequently observed in district hospital laboratory: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 most significant gap was: </a:t>
            </a:r>
            <a:r>
              <a:rPr lang="en-US" sz="1200" b="1" i="1" kern="1200" dirty="0">
                <a:solidFill>
                  <a:schemeClr val="tx1"/>
                </a:solidFill>
                <a:effectLst/>
                <a:latin typeface="+mn-lt"/>
                <a:ea typeface="+mn-ea"/>
                <a:cs typeface="+mn-cs"/>
              </a:rPr>
              <a:t>Suboptimal utilization of resources because </a:t>
            </a:r>
            <a:r>
              <a:rPr lang="en-US" sz="1200" kern="1200" dirty="0">
                <a:solidFill>
                  <a:schemeClr val="tx1"/>
                </a:solidFill>
                <a:effectLst/>
                <a:latin typeface="+mn-lt"/>
                <a:ea typeface="+mn-ea"/>
                <a:cs typeface="+mn-cs"/>
              </a:rPr>
              <a:t>the major health programs were working in silos, were not sharing their resources or information,</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laboratory services were not patient-centric</a:t>
            </a:r>
            <a:r>
              <a:rPr lang="en-US" sz="1200" kern="1200" dirty="0">
                <a:solidFill>
                  <a:schemeClr val="tx1"/>
                </a:solidFill>
                <a:effectLst/>
                <a:latin typeface="+mn-lt"/>
                <a:ea typeface="+mn-ea"/>
                <a:cs typeface="+mn-cs"/>
              </a:rPr>
              <a:t>. As a result, the patient would have to go to different sections of the labs to submit samples for various tests. </a:t>
            </a:r>
          </a:p>
          <a:p>
            <a:pPr lvl="0"/>
            <a:r>
              <a:rPr lang="en-IN" sz="1200" kern="1200" dirty="0">
                <a:solidFill>
                  <a:schemeClr val="tx1"/>
                </a:solidFill>
                <a:effectLst/>
                <a:latin typeface="+mn-lt"/>
                <a:ea typeface="+mn-ea"/>
                <a:cs typeface="+mn-cs"/>
              </a:rPr>
              <a:t>And Because the lab was never a priority there was a </a:t>
            </a:r>
            <a:r>
              <a:rPr lang="en-US" sz="1200" b="1" i="1" kern="1200" dirty="0">
                <a:solidFill>
                  <a:schemeClr val="tx1"/>
                </a:solidFill>
                <a:effectLst/>
                <a:latin typeface="+mn-lt"/>
                <a:ea typeface="+mn-ea"/>
                <a:cs typeface="+mn-cs"/>
              </a:rPr>
              <a:t>Lack of Dedicated funding for labs</a:t>
            </a:r>
            <a:r>
              <a:rPr lang="en-US" sz="1200" kern="1200" dirty="0">
                <a:solidFill>
                  <a:schemeClr val="tx1"/>
                </a:solidFill>
                <a:effectLst/>
                <a:latin typeface="+mn-lt"/>
                <a:ea typeface="+mn-ea"/>
                <a:cs typeface="+mn-cs"/>
              </a:rPr>
              <a:t>: leading to frequent stockouts of reagents and kits</a:t>
            </a:r>
          </a:p>
          <a:p>
            <a:pPr lvl="0"/>
            <a:r>
              <a:rPr lang="en-US" sz="1200" b="1" i="1" kern="1200" dirty="0">
                <a:solidFill>
                  <a:schemeClr val="tx1"/>
                </a:solidFill>
                <a:effectLst/>
                <a:latin typeface="+mn-lt"/>
                <a:ea typeface="+mn-ea"/>
                <a:cs typeface="+mn-cs"/>
              </a:rPr>
              <a:t>A dedicated specimen referral network of laboratories was lacking</a:t>
            </a:r>
            <a:endParaRPr lang="en-US" sz="1200"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Healthcare workers are untrained in handling infectious substances</a:t>
            </a:r>
            <a:r>
              <a:rPr lang="en-US" sz="1200" kern="1200" dirty="0">
                <a:solidFill>
                  <a:schemeClr val="tx1"/>
                </a:solidFill>
                <a:effectLst/>
                <a:latin typeface="+mn-lt"/>
                <a:ea typeface="+mn-ea"/>
                <a:cs typeface="+mn-cs"/>
              </a:rPr>
              <a:t>. In fact, the early samples of COVID-19 referred from different states were rejected by airlines because they did not conform to IATA regulations.</a:t>
            </a:r>
          </a:p>
          <a:p>
            <a:pPr lvl="0"/>
            <a:endParaRPr lang="en-US" dirty="0"/>
          </a:p>
        </p:txBody>
      </p:sp>
      <p:sp>
        <p:nvSpPr>
          <p:cNvPr id="4" name="Slide Number Placeholder 3"/>
          <p:cNvSpPr>
            <a:spLocks noGrp="1"/>
          </p:cNvSpPr>
          <p:nvPr>
            <p:ph type="sldNum" sz="quarter" idx="5"/>
          </p:nvPr>
        </p:nvSpPr>
        <p:spPr/>
        <p:txBody>
          <a:bodyPr/>
          <a:lstStyle/>
          <a:p>
            <a:fld id="{83B5357E-D69B-CB44-91EB-5211C2FFCAAC}" type="slidenum">
              <a:rPr lang="en-US" smtClean="0"/>
              <a:t>2</a:t>
            </a:fld>
            <a:endParaRPr lang="en-US"/>
          </a:p>
        </p:txBody>
      </p:sp>
    </p:spTree>
    <p:extLst>
      <p:ext uri="{BB962C8B-B14F-4D97-AF65-F5344CB8AC3E}">
        <p14:creationId xmlns:p14="http://schemas.microsoft.com/office/powerpoint/2010/main" val="1547751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2D05F4-5489-C843-8E4B-A5AC5DB1EDCC}" type="slidenum">
              <a:rPr lang="en-US" smtClean="0"/>
              <a:t>3</a:t>
            </a:fld>
            <a:endParaRPr lang="en-US"/>
          </a:p>
        </p:txBody>
      </p:sp>
    </p:spTree>
    <p:extLst>
      <p:ext uri="{BB962C8B-B14F-4D97-AF65-F5344CB8AC3E}">
        <p14:creationId xmlns:p14="http://schemas.microsoft.com/office/powerpoint/2010/main" val="2079228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b="1" i="1" u="sng" kern="1200" dirty="0">
                <a:solidFill>
                  <a:schemeClr val="tx1"/>
                </a:solidFill>
                <a:effectLst/>
                <a:latin typeface="+mn-lt"/>
                <a:ea typeface="+mn-ea"/>
                <a:cs typeface="+mn-cs"/>
              </a:rPr>
              <a:t>functional integration</a:t>
            </a:r>
            <a:r>
              <a:rPr lang="en-US" sz="1200" kern="1200" dirty="0">
                <a:solidFill>
                  <a:schemeClr val="tx1"/>
                </a:solidFill>
                <a:effectLst/>
                <a:latin typeface="+mn-lt"/>
                <a:ea typeface="+mn-ea"/>
                <a:cs typeface="+mn-cs"/>
              </a:rPr>
              <a:t> requires the various vertical program sections to operate in a coordinated way under one roof sharing the space, workforce and equipment, thus avoiding duplication and disconnect. Automation and interfacing of equipment with laboratory information systems is an essential component of IPHLs to improve the quality, and speed of testing and reporting.</a:t>
            </a:r>
          </a:p>
        </p:txBody>
      </p:sp>
      <p:sp>
        <p:nvSpPr>
          <p:cNvPr id="4" name="Slide Number Placeholder 3"/>
          <p:cNvSpPr>
            <a:spLocks noGrp="1"/>
          </p:cNvSpPr>
          <p:nvPr>
            <p:ph type="sldNum" sz="quarter" idx="5"/>
          </p:nvPr>
        </p:nvSpPr>
        <p:spPr/>
        <p:txBody>
          <a:bodyPr/>
          <a:lstStyle/>
          <a:p>
            <a:fld id="{83B5357E-D69B-CB44-91EB-5211C2FFCAAC}" type="slidenum">
              <a:rPr lang="en-US" smtClean="0"/>
              <a:t>6</a:t>
            </a:fld>
            <a:endParaRPr lang="en-US"/>
          </a:p>
        </p:txBody>
      </p:sp>
    </p:spTree>
    <p:extLst>
      <p:ext uri="{BB962C8B-B14F-4D97-AF65-F5344CB8AC3E}">
        <p14:creationId xmlns:p14="http://schemas.microsoft.com/office/powerpoint/2010/main" val="126812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8/31/2022</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29586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841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7053798F-1300-B149-8DAD-735AEBBD4616}"/>
              </a:ext>
            </a:extLst>
          </p:cNvPr>
          <p:cNvSpPr>
            <a:spLocks noGrp="1"/>
          </p:cNvSpPr>
          <p:nvPr>
            <p:ph type="pic" sz="quarter" idx="14" hasCustomPrompt="1"/>
          </p:nvPr>
        </p:nvSpPr>
        <p:spPr>
          <a:xfrm>
            <a:off x="4305968" y="3454166"/>
            <a:ext cx="3580064" cy="2047981"/>
          </a:xfrm>
          <a:prstGeom prst="rect">
            <a:avLst/>
          </a:prstGeom>
          <a:solidFill>
            <a:schemeClr val="bg1">
              <a:lumMod val="95000"/>
            </a:schemeClr>
          </a:solidFill>
          <a:ln>
            <a:noFill/>
          </a:ln>
        </p:spPr>
        <p:txBody>
          <a:bodyPr wrap="square" anchor="ctr">
            <a:noAutofit/>
          </a:bodyPr>
          <a:lstStyle>
            <a:lvl1pPr marL="0" indent="0" algn="ctr">
              <a:buNone/>
              <a:defRPr sz="1000"/>
            </a:lvl1pPr>
          </a:lstStyle>
          <a:p>
            <a:r>
              <a:rPr lang="en-US" dirty="0"/>
              <a:t>REPLACE IMAGE HERE</a:t>
            </a:r>
          </a:p>
        </p:txBody>
      </p:sp>
    </p:spTree>
    <p:extLst>
      <p:ext uri="{BB962C8B-B14F-4D97-AF65-F5344CB8AC3E}">
        <p14:creationId xmlns:p14="http://schemas.microsoft.com/office/powerpoint/2010/main" val="281257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8/31/2022</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6990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8/31/2022</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1224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784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7556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1461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5059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8/31/2022</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20986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8/31/2022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9051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8/31/2022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0824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1.jpe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5AB2E6AC-5E8D-4680-8E51-C7DEBC229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F26AAF2D-2300-4B67-BCB0-3AF9A0E9B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66">
            <a:extLst>
              <a:ext uri="{FF2B5EF4-FFF2-40B4-BE49-F238E27FC236}">
                <a16:creationId xmlns:a16="http://schemas.microsoft.com/office/drawing/2014/main" id="{6CFB0754-4B80-4D42-9CC6-CD4DA5D14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9" name="Rectangle 68">
            <a:extLst>
              <a:ext uri="{FF2B5EF4-FFF2-40B4-BE49-F238E27FC236}">
                <a16:creationId xmlns:a16="http://schemas.microsoft.com/office/drawing/2014/main" id="{9CF9D515-1DD5-4351-BC29-817B82FF4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descr="A picture containing text, indoor, floor, ceiling">
            <a:extLst>
              <a:ext uri="{FF2B5EF4-FFF2-40B4-BE49-F238E27FC236}">
                <a16:creationId xmlns:a16="http://schemas.microsoft.com/office/drawing/2014/main" id="{DA57A3BB-13E4-5460-9F30-795C9E39377C}"/>
              </a:ext>
            </a:extLst>
          </p:cNvPr>
          <p:cNvPicPr>
            <a:picLocks noChangeAspect="1"/>
          </p:cNvPicPr>
          <p:nvPr/>
        </p:nvPicPr>
        <p:blipFill rotWithShape="1">
          <a:blip r:embed="rId2"/>
          <a:srcRect t="1016" r="-2" b="11350"/>
          <a:stretch/>
        </p:blipFill>
        <p:spPr>
          <a:xfrm>
            <a:off x="446532" y="641102"/>
            <a:ext cx="7497731" cy="3465902"/>
          </a:xfrm>
          <a:prstGeom prst="rect">
            <a:avLst/>
          </a:prstGeom>
        </p:spPr>
      </p:pic>
      <p:pic>
        <p:nvPicPr>
          <p:cNvPr id="6" name="Picture 5" descr="pipette dripping into a petri dish">
            <a:extLst>
              <a:ext uri="{FF2B5EF4-FFF2-40B4-BE49-F238E27FC236}">
                <a16:creationId xmlns:a16="http://schemas.microsoft.com/office/drawing/2014/main" id="{AD5EFA86-59D3-41A9-819E-C704FF32C5AD}"/>
              </a:ext>
            </a:extLst>
          </p:cNvPr>
          <p:cNvPicPr>
            <a:picLocks noChangeAspect="1"/>
          </p:cNvPicPr>
          <p:nvPr/>
        </p:nvPicPr>
        <p:blipFill rotWithShape="1">
          <a:blip r:embed="rId3">
            <a:extLst>
              <a:ext uri="{28A0092B-C50C-407E-A947-70E740481C1C}">
                <a14:useLocalDpi xmlns:a14="http://schemas.microsoft.com/office/drawing/2010/main" val="0"/>
              </a:ext>
            </a:extLst>
          </a:blip>
          <a:srcRect l="16944" r="-3" b="-3"/>
          <a:stretch/>
        </p:blipFill>
        <p:spPr>
          <a:xfrm>
            <a:off x="8036240" y="641102"/>
            <a:ext cx="3702435" cy="3465902"/>
          </a:xfrm>
          <a:prstGeom prst="rect">
            <a:avLst/>
          </a:prstGeom>
        </p:spPr>
      </p:pic>
      <p:sp>
        <p:nvSpPr>
          <p:cNvPr id="71" name="Rectangle 70">
            <a:extLst>
              <a:ext uri="{FF2B5EF4-FFF2-40B4-BE49-F238E27FC236}">
                <a16:creationId xmlns:a16="http://schemas.microsoft.com/office/drawing/2014/main" id="{C77E36AC-2E9C-49D7-8A42-C9C585912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1191" y="4334837"/>
            <a:ext cx="10993549" cy="745163"/>
          </a:xfrm>
        </p:spPr>
        <p:txBody>
          <a:bodyPr>
            <a:normAutofit/>
          </a:bodyPr>
          <a:lstStyle/>
          <a:p>
            <a:r>
              <a:rPr lang="en-US" dirty="0">
                <a:solidFill>
                  <a:srgbClr val="FFFFFF"/>
                </a:solidFill>
              </a:rPr>
              <a:t>Integrated District  Public Health Laboratory</a:t>
            </a:r>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581194" y="5475712"/>
            <a:ext cx="10993546" cy="590321"/>
          </a:xfrm>
        </p:spPr>
        <p:txBody>
          <a:bodyPr>
            <a:noAutofit/>
          </a:bodyPr>
          <a:lstStyle/>
          <a:p>
            <a:pPr>
              <a:lnSpc>
                <a:spcPct val="100000"/>
              </a:lnSpc>
            </a:pPr>
            <a:r>
              <a:rPr lang="en-US" sz="2000" dirty="0">
                <a:solidFill>
                  <a:srgbClr val="FFFFFF">
                    <a:alpha val="75000"/>
                  </a:srgbClr>
                </a:solidFill>
              </a:rPr>
              <a:t>Dr. Himanshu Bhushan</a:t>
            </a:r>
          </a:p>
          <a:p>
            <a:pPr>
              <a:lnSpc>
                <a:spcPct val="100000"/>
              </a:lnSpc>
            </a:pPr>
            <a:r>
              <a:rPr lang="en-US" sz="2000" dirty="0">
                <a:solidFill>
                  <a:srgbClr val="FFFFFF">
                    <a:alpha val="75000"/>
                  </a:srgbClr>
                </a:solidFill>
              </a:rPr>
              <a:t>Advisor, Public Health Administration, NHSRC</a:t>
            </a:r>
          </a:p>
        </p:txBody>
      </p:sp>
    </p:spTree>
    <p:extLst>
      <p:ext uri="{BB962C8B-B14F-4D97-AF65-F5344CB8AC3E}">
        <p14:creationId xmlns:p14="http://schemas.microsoft.com/office/powerpoint/2010/main" val="242400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844C8-4A12-4BB9-9082-5C31814BE664}"/>
              </a:ext>
            </a:extLst>
          </p:cNvPr>
          <p:cNvSpPr>
            <a:spLocks noGrp="1"/>
          </p:cNvSpPr>
          <p:nvPr>
            <p:ph type="title"/>
          </p:nvPr>
        </p:nvSpPr>
        <p:spPr>
          <a:xfrm>
            <a:off x="95584" y="696005"/>
            <a:ext cx="2503572" cy="4580669"/>
          </a:xfrm>
        </p:spPr>
        <p:txBody>
          <a:bodyPr vert="horz" lIns="91440" tIns="45720" rIns="91440" bIns="45720" rtlCol="0" anchor="t">
            <a:normAutofit/>
          </a:bodyPr>
          <a:lstStyle/>
          <a:p>
            <a:br>
              <a:rPr lang="en-US" sz="4000" kern="1200" dirty="0">
                <a:solidFill>
                  <a:schemeClr val="tx1"/>
                </a:solidFill>
                <a:latin typeface="+mj-lt"/>
                <a:ea typeface="+mj-ea"/>
                <a:cs typeface="+mj-cs"/>
              </a:rPr>
            </a:br>
            <a:br>
              <a:rPr lang="en-US" sz="4000" kern="1200" dirty="0">
                <a:solidFill>
                  <a:schemeClr val="tx1"/>
                </a:solidFill>
                <a:latin typeface="+mj-lt"/>
                <a:ea typeface="+mj-ea"/>
                <a:cs typeface="+mj-cs"/>
              </a:rPr>
            </a:br>
            <a:r>
              <a:rPr lang="en-US" sz="3200" b="1" dirty="0"/>
              <a:t>Services</a:t>
            </a:r>
            <a:br>
              <a:rPr lang="en-US" sz="3200" b="1" dirty="0"/>
            </a:br>
            <a:br>
              <a:rPr lang="en-US" sz="3200" b="1" dirty="0"/>
            </a:br>
            <a:r>
              <a:rPr lang="en-US" sz="2400" u="sng" dirty="0"/>
              <a:t>No. of tests-</a:t>
            </a:r>
            <a:br>
              <a:rPr lang="en-US" sz="2400" dirty="0"/>
            </a:br>
            <a:r>
              <a:rPr lang="en-US" sz="2400" dirty="0"/>
              <a:t>DH- 134 </a:t>
            </a:r>
            <a:br>
              <a:rPr lang="en-US" sz="2400" dirty="0"/>
            </a:br>
            <a:r>
              <a:rPr lang="en-US" sz="2400" dirty="0"/>
              <a:t>SDH-111</a:t>
            </a:r>
            <a:br>
              <a:rPr lang="en-US" sz="2400" dirty="0"/>
            </a:br>
            <a:br>
              <a:rPr lang="en-US" sz="2400" dirty="0"/>
            </a:br>
            <a:r>
              <a:rPr lang="en-US" sz="2400" i="1" dirty="0"/>
              <a:t>(as per FDSI)</a:t>
            </a:r>
          </a:p>
        </p:txBody>
      </p:sp>
      <p:graphicFrame>
        <p:nvGraphicFramePr>
          <p:cNvPr id="6" name="Content Placeholder 5">
            <a:extLst>
              <a:ext uri="{FF2B5EF4-FFF2-40B4-BE49-F238E27FC236}">
                <a16:creationId xmlns:a16="http://schemas.microsoft.com/office/drawing/2014/main" id="{5F32189C-095E-445C-BD28-679F68A210B5}"/>
              </a:ext>
            </a:extLst>
          </p:cNvPr>
          <p:cNvGraphicFramePr>
            <a:graphicFrameLocks noGrp="1"/>
          </p:cNvGraphicFramePr>
          <p:nvPr>
            <p:ph idx="1"/>
          </p:nvPr>
        </p:nvGraphicFramePr>
        <p:xfrm>
          <a:off x="2231472" y="0"/>
          <a:ext cx="9960528" cy="6857997"/>
        </p:xfrm>
        <a:graphic>
          <a:graphicData uri="http://schemas.openxmlformats.org/drawingml/2006/table">
            <a:tbl>
              <a:tblPr firstRow="1" firstCol="1" bandRow="1">
                <a:tableStyleId>{5C22544A-7EE6-4342-B048-85BDC9FD1C3A}</a:tableStyleId>
              </a:tblPr>
              <a:tblGrid>
                <a:gridCol w="2188632">
                  <a:extLst>
                    <a:ext uri="{9D8B030D-6E8A-4147-A177-3AD203B41FA5}">
                      <a16:colId xmlns:a16="http://schemas.microsoft.com/office/drawing/2014/main" val="3165860574"/>
                    </a:ext>
                  </a:extLst>
                </a:gridCol>
                <a:gridCol w="4417254">
                  <a:extLst>
                    <a:ext uri="{9D8B030D-6E8A-4147-A177-3AD203B41FA5}">
                      <a16:colId xmlns:a16="http://schemas.microsoft.com/office/drawing/2014/main" val="1624992387"/>
                    </a:ext>
                  </a:extLst>
                </a:gridCol>
                <a:gridCol w="3354642">
                  <a:extLst>
                    <a:ext uri="{9D8B030D-6E8A-4147-A177-3AD203B41FA5}">
                      <a16:colId xmlns:a16="http://schemas.microsoft.com/office/drawing/2014/main" val="3371886341"/>
                    </a:ext>
                  </a:extLst>
                </a:gridCol>
              </a:tblGrid>
              <a:tr h="307971">
                <a:tc>
                  <a:txBody>
                    <a:bodyPr/>
                    <a:lstStyle/>
                    <a:p>
                      <a:pPr algn="ctr"/>
                      <a:r>
                        <a:rPr lang="en-IN" sz="1600" dirty="0">
                          <a:effectLst/>
                        </a:rPr>
                        <a:t>Test Area</a:t>
                      </a:r>
                      <a:endParaRPr lang="en-IN" sz="16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tc>
                <a:tc>
                  <a:txBody>
                    <a:bodyPr/>
                    <a:lstStyle/>
                    <a:p>
                      <a:pPr algn="ctr"/>
                      <a:r>
                        <a:rPr lang="en-IN" sz="1600" dirty="0">
                          <a:effectLst/>
                        </a:rPr>
                        <a:t>Tests to be conducted</a:t>
                      </a:r>
                      <a:endParaRPr lang="en-IN" sz="16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tc>
                <a:tc>
                  <a:txBody>
                    <a:bodyPr/>
                    <a:lstStyle/>
                    <a:p>
                      <a:pPr algn="ctr"/>
                      <a:r>
                        <a:rPr lang="en-IN" sz="1600" dirty="0">
                          <a:effectLst/>
                        </a:rPr>
                        <a:t>Major Equipment Required</a:t>
                      </a:r>
                      <a:endParaRPr lang="en-IN" sz="16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tc>
                <a:extLst>
                  <a:ext uri="{0D108BD9-81ED-4DB2-BD59-A6C34878D82A}">
                    <a16:rowId xmlns:a16="http://schemas.microsoft.com/office/drawing/2014/main" val="2460035404"/>
                  </a:ext>
                </a:extLst>
              </a:tr>
              <a:tr h="1559779">
                <a:tc>
                  <a:txBody>
                    <a:bodyPr/>
                    <a:lstStyle/>
                    <a:p>
                      <a:pPr algn="ctr"/>
                      <a:r>
                        <a:rPr lang="en-IN" sz="1600" dirty="0">
                          <a:effectLst/>
                        </a:rPr>
                        <a:t>Clinical Pathology</a:t>
                      </a:r>
                      <a:endParaRPr lang="en-IN" sz="16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nchor="ctr"/>
                </a:tc>
                <a:tc>
                  <a:txBody>
                    <a:bodyPr/>
                    <a:lstStyle/>
                    <a:p>
                      <a:pPr algn="l"/>
                      <a:r>
                        <a:rPr lang="en-IN" sz="1600" dirty="0">
                          <a:effectLst/>
                        </a:rPr>
                        <a:t>Urine microscopy, chemistry and pregnancy test, </a:t>
                      </a:r>
                    </a:p>
                    <a:p>
                      <a:pPr algn="l"/>
                      <a:r>
                        <a:rPr lang="en-IN" sz="1600" dirty="0">
                          <a:effectLst/>
                        </a:rPr>
                        <a:t>Stool microscopy for ova, cysts and parasites</a:t>
                      </a:r>
                    </a:p>
                    <a:p>
                      <a:pPr algn="l"/>
                      <a:r>
                        <a:rPr lang="en-IN" sz="1600" dirty="0">
                          <a:effectLst/>
                        </a:rPr>
                        <a:t>Stool occult blood </a:t>
                      </a:r>
                    </a:p>
                    <a:p>
                      <a:pPr algn="l"/>
                      <a:r>
                        <a:rPr lang="en-IN" sz="1600" dirty="0">
                          <a:effectLst/>
                        </a:rPr>
                        <a:t>Stool Hanging drop for cholera</a:t>
                      </a:r>
                    </a:p>
                    <a:p>
                      <a:pPr algn="l"/>
                      <a:r>
                        <a:rPr lang="en-IN" sz="1600" dirty="0">
                          <a:effectLst/>
                        </a:rPr>
                        <a:t>Rapid stool test for cholera</a:t>
                      </a:r>
                    </a:p>
                    <a:p>
                      <a:pPr algn="l"/>
                      <a:r>
                        <a:rPr lang="en-IN" sz="1600" dirty="0">
                          <a:effectLst/>
                        </a:rPr>
                        <a:t>Semen analysis</a:t>
                      </a:r>
                      <a:endParaRPr lang="en-IN" sz="16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tc>
                <a:tc>
                  <a:txBody>
                    <a:bodyPr/>
                    <a:lstStyle/>
                    <a:p>
                      <a:pPr algn="l"/>
                      <a:r>
                        <a:rPr lang="en-IN" sz="1600" dirty="0">
                          <a:effectLst/>
                        </a:rPr>
                        <a:t>Binocular Microscope, </a:t>
                      </a:r>
                    </a:p>
                    <a:p>
                      <a:pPr algn="l"/>
                      <a:r>
                        <a:rPr lang="en-IN" sz="1600" dirty="0">
                          <a:effectLst/>
                        </a:rPr>
                        <a:t>Urine analyser </a:t>
                      </a:r>
                    </a:p>
                    <a:p>
                      <a:pPr algn="l"/>
                      <a:r>
                        <a:rPr lang="en-IN" sz="1600" dirty="0">
                          <a:effectLst/>
                        </a:rPr>
                        <a:t>Centrifuge</a:t>
                      </a:r>
                    </a:p>
                    <a:p>
                      <a:pPr algn="l"/>
                      <a:r>
                        <a:rPr lang="en-IN" sz="1600" dirty="0">
                          <a:effectLst/>
                        </a:rPr>
                        <a:t>Bunsen burner with gas supply</a:t>
                      </a:r>
                      <a:endParaRPr lang="en-IN" sz="16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tc>
                <a:extLst>
                  <a:ext uri="{0D108BD9-81ED-4DB2-BD59-A6C34878D82A}">
                    <a16:rowId xmlns:a16="http://schemas.microsoft.com/office/drawing/2014/main" val="2328833511"/>
                  </a:ext>
                </a:extLst>
              </a:tr>
              <a:tr h="1819743">
                <a:tc>
                  <a:txBody>
                    <a:bodyPr/>
                    <a:lstStyle/>
                    <a:p>
                      <a:pPr algn="ctr"/>
                      <a:r>
                        <a:rPr lang="en-IN" sz="1600" dirty="0">
                          <a:effectLst/>
                        </a:rPr>
                        <a:t>Haematology</a:t>
                      </a:r>
                      <a:endParaRPr lang="en-IN" sz="16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nchor="ctr"/>
                </a:tc>
                <a:tc>
                  <a:txBody>
                    <a:bodyPr/>
                    <a:lstStyle/>
                    <a:p>
                      <a:pPr algn="l"/>
                      <a:r>
                        <a:rPr lang="en-IN" sz="1600" dirty="0">
                          <a:effectLst/>
                        </a:rPr>
                        <a:t>Microscopy of peripheral blood smear for blood cells &amp; </a:t>
                      </a:r>
                      <a:r>
                        <a:rPr lang="en-IN" sz="1600" dirty="0" err="1">
                          <a:effectLst/>
                        </a:rPr>
                        <a:t>haemoparasites</a:t>
                      </a:r>
                      <a:r>
                        <a:rPr lang="en-IN" sz="1600" dirty="0">
                          <a:effectLst/>
                        </a:rPr>
                        <a:t> (malaria/filaria)</a:t>
                      </a:r>
                    </a:p>
                    <a:p>
                      <a:pPr algn="l"/>
                      <a:r>
                        <a:rPr lang="en-IN" sz="1600" dirty="0">
                          <a:effectLst/>
                        </a:rPr>
                        <a:t>Complete </a:t>
                      </a:r>
                      <a:r>
                        <a:rPr lang="en-IN" sz="1600" dirty="0" err="1">
                          <a:effectLst/>
                        </a:rPr>
                        <a:t>haemogram</a:t>
                      </a:r>
                      <a:r>
                        <a:rPr lang="en-IN" sz="1600" dirty="0">
                          <a:effectLst/>
                        </a:rPr>
                        <a:t> &amp; cell count</a:t>
                      </a:r>
                    </a:p>
                    <a:p>
                      <a:pPr algn="l"/>
                      <a:r>
                        <a:rPr lang="en-IN" sz="1600" dirty="0">
                          <a:effectLst/>
                        </a:rPr>
                        <a:t>Blood grouping, cross matching, Coombs and hemoglobinopathies</a:t>
                      </a:r>
                    </a:p>
                    <a:p>
                      <a:pPr algn="l"/>
                      <a:r>
                        <a:rPr lang="en-IN" sz="1600" dirty="0">
                          <a:effectLst/>
                        </a:rPr>
                        <a:t>Coagulation profile</a:t>
                      </a:r>
                    </a:p>
                    <a:p>
                      <a:pPr algn="l"/>
                      <a:r>
                        <a:rPr lang="en-IN" sz="1600" dirty="0">
                          <a:effectLst/>
                        </a:rPr>
                        <a:t>Bone marrow examination</a:t>
                      </a:r>
                      <a:endParaRPr lang="en-IN" sz="16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tc>
                <a:tc>
                  <a:txBody>
                    <a:bodyPr/>
                    <a:lstStyle/>
                    <a:p>
                      <a:pPr algn="l"/>
                      <a:r>
                        <a:rPr lang="en-IN" sz="1600" dirty="0">
                          <a:effectLst/>
                        </a:rPr>
                        <a:t>Binocular Microscope</a:t>
                      </a:r>
                    </a:p>
                    <a:p>
                      <a:pPr algn="l"/>
                      <a:r>
                        <a:rPr lang="en-IN" sz="1600" dirty="0">
                          <a:effectLst/>
                        </a:rPr>
                        <a:t>Automated Cell Counter (3 part/5 part) with nucleated RBC flag</a:t>
                      </a:r>
                    </a:p>
                    <a:p>
                      <a:pPr algn="l"/>
                      <a:r>
                        <a:rPr lang="en-IN" sz="1600" dirty="0">
                          <a:effectLst/>
                        </a:rPr>
                        <a:t>Automated Coagulometer</a:t>
                      </a:r>
                    </a:p>
                    <a:p>
                      <a:pPr algn="l"/>
                      <a:r>
                        <a:rPr lang="en-IN" sz="1600" dirty="0">
                          <a:effectLst/>
                        </a:rPr>
                        <a:t>Automated ESR analyser</a:t>
                      </a:r>
                    </a:p>
                    <a:p>
                      <a:pPr algn="l"/>
                      <a:r>
                        <a:rPr lang="en-IN" sz="1600" dirty="0">
                          <a:effectLst/>
                        </a:rPr>
                        <a:t>Haemoglobin HPLC machine (variant analyser)</a:t>
                      </a:r>
                      <a:endParaRPr lang="en-IN" sz="16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tc>
                <a:extLst>
                  <a:ext uri="{0D108BD9-81ED-4DB2-BD59-A6C34878D82A}">
                    <a16:rowId xmlns:a16="http://schemas.microsoft.com/office/drawing/2014/main" val="4248632632"/>
                  </a:ext>
                </a:extLst>
              </a:tr>
              <a:tr h="779890">
                <a:tc>
                  <a:txBody>
                    <a:bodyPr/>
                    <a:lstStyle/>
                    <a:p>
                      <a:pPr algn="ctr"/>
                      <a:r>
                        <a:rPr lang="en-IN" sz="1600" dirty="0">
                          <a:effectLst/>
                        </a:rPr>
                        <a:t>Cytology</a:t>
                      </a:r>
                      <a:endParaRPr lang="en-IN" sz="16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nchor="ctr"/>
                </a:tc>
                <a:tc>
                  <a:txBody>
                    <a:bodyPr/>
                    <a:lstStyle/>
                    <a:p>
                      <a:pPr algn="l"/>
                      <a:r>
                        <a:rPr lang="en-IN" sz="1600">
                          <a:effectLst/>
                        </a:rPr>
                        <a:t>Fine-Needle Aspiration Cytology (FNAC)</a:t>
                      </a:r>
                    </a:p>
                    <a:p>
                      <a:pPr algn="l"/>
                      <a:r>
                        <a:rPr lang="en-IN" sz="1600">
                          <a:effectLst/>
                        </a:rPr>
                        <a:t>PAP smear examination</a:t>
                      </a:r>
                    </a:p>
                    <a:p>
                      <a:pPr algn="l"/>
                      <a:r>
                        <a:rPr lang="en-IN" sz="1600">
                          <a:effectLst/>
                        </a:rPr>
                        <a:t>CSF &amp; body fluid cytology </a:t>
                      </a:r>
                      <a:endParaRPr lang="en-IN" sz="160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tc>
                <a:tc>
                  <a:txBody>
                    <a:bodyPr/>
                    <a:lstStyle/>
                    <a:p>
                      <a:pPr algn="l"/>
                      <a:r>
                        <a:rPr lang="en-IN" sz="1600">
                          <a:effectLst/>
                        </a:rPr>
                        <a:t>Binocular Microscope</a:t>
                      </a:r>
                    </a:p>
                    <a:p>
                      <a:pPr algn="l"/>
                      <a:r>
                        <a:rPr lang="en-IN" sz="1600">
                          <a:effectLst/>
                        </a:rPr>
                        <a:t>Centrifuge</a:t>
                      </a:r>
                      <a:endParaRPr lang="en-IN" sz="160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tc>
                <a:extLst>
                  <a:ext uri="{0D108BD9-81ED-4DB2-BD59-A6C34878D82A}">
                    <a16:rowId xmlns:a16="http://schemas.microsoft.com/office/drawing/2014/main" val="45147795"/>
                  </a:ext>
                </a:extLst>
              </a:tr>
              <a:tr h="1039854">
                <a:tc>
                  <a:txBody>
                    <a:bodyPr/>
                    <a:lstStyle/>
                    <a:p>
                      <a:pPr algn="ctr"/>
                      <a:r>
                        <a:rPr lang="en-IN" sz="1600" dirty="0">
                          <a:effectLst/>
                        </a:rPr>
                        <a:t>Biochemistry</a:t>
                      </a:r>
                      <a:endParaRPr lang="en-IN" sz="16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nchor="ctr"/>
                </a:tc>
                <a:tc>
                  <a:txBody>
                    <a:bodyPr/>
                    <a:lstStyle/>
                    <a:p>
                      <a:pPr algn="l"/>
                      <a:r>
                        <a:rPr lang="en-IN" sz="1600">
                          <a:effectLst/>
                        </a:rPr>
                        <a:t>Quantitative analysis of routine biochemical parameters and special chemistry parameters (including hormones)</a:t>
                      </a:r>
                      <a:endParaRPr lang="en-IN" sz="160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tc>
                <a:tc>
                  <a:txBody>
                    <a:bodyPr/>
                    <a:lstStyle/>
                    <a:p>
                      <a:pPr algn="l"/>
                      <a:r>
                        <a:rPr lang="en-IN" sz="1600" dirty="0">
                          <a:effectLst/>
                        </a:rPr>
                        <a:t>Automated Biochemistry analyser</a:t>
                      </a:r>
                    </a:p>
                    <a:p>
                      <a:pPr algn="l"/>
                      <a:r>
                        <a:rPr lang="en-IN" sz="1600" dirty="0">
                          <a:effectLst/>
                        </a:rPr>
                        <a:t>ISE based Electrolyte analyser </a:t>
                      </a:r>
                    </a:p>
                    <a:p>
                      <a:pPr algn="l"/>
                      <a:r>
                        <a:rPr lang="en-IN" sz="1600" dirty="0">
                          <a:effectLst/>
                        </a:rPr>
                        <a:t>Automated Hormone Immunoassay analyser (CLIA Based)</a:t>
                      </a:r>
                      <a:endParaRPr lang="en-IN" sz="16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tc>
                <a:extLst>
                  <a:ext uri="{0D108BD9-81ED-4DB2-BD59-A6C34878D82A}">
                    <a16:rowId xmlns:a16="http://schemas.microsoft.com/office/drawing/2014/main" val="177012468"/>
                  </a:ext>
                </a:extLst>
              </a:tr>
              <a:tr h="570870">
                <a:tc>
                  <a:txBody>
                    <a:bodyPr/>
                    <a:lstStyle/>
                    <a:p>
                      <a:pPr algn="ctr"/>
                      <a:r>
                        <a:rPr lang="en-IN" sz="1600" dirty="0">
                          <a:effectLst/>
                        </a:rPr>
                        <a:t>Sample receiving and reporting area</a:t>
                      </a:r>
                      <a:endParaRPr lang="en-IN" sz="16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nchor="ctr"/>
                </a:tc>
                <a:tc>
                  <a:txBody>
                    <a:bodyPr/>
                    <a:lstStyle/>
                    <a:p>
                      <a:pPr algn="l"/>
                      <a:r>
                        <a:rPr lang="en-IN" sz="1600">
                          <a:effectLst/>
                        </a:rPr>
                        <a:t>Sample acceptance and registration</a:t>
                      </a:r>
                    </a:p>
                    <a:p>
                      <a:pPr algn="l"/>
                      <a:r>
                        <a:rPr lang="en-IN" sz="1600">
                          <a:effectLst/>
                        </a:rPr>
                        <a:t>Report generation and delivery</a:t>
                      </a:r>
                      <a:endParaRPr lang="en-IN" sz="160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tc>
                <a:tc>
                  <a:txBody>
                    <a:bodyPr/>
                    <a:lstStyle/>
                    <a:p>
                      <a:pPr algn="l"/>
                      <a:r>
                        <a:rPr lang="en-IN" sz="1600" dirty="0">
                          <a:effectLst/>
                        </a:rPr>
                        <a:t>Computer with scanner, printer, UPS</a:t>
                      </a:r>
                    </a:p>
                    <a:p>
                      <a:pPr algn="l"/>
                      <a:r>
                        <a:rPr lang="en-IN" sz="1600" dirty="0">
                          <a:effectLst/>
                        </a:rPr>
                        <a:t> </a:t>
                      </a:r>
                      <a:endParaRPr lang="en-IN" sz="16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tc>
                <a:extLst>
                  <a:ext uri="{0D108BD9-81ED-4DB2-BD59-A6C34878D82A}">
                    <a16:rowId xmlns:a16="http://schemas.microsoft.com/office/drawing/2014/main" val="815928244"/>
                  </a:ext>
                </a:extLst>
              </a:tr>
              <a:tr h="779890">
                <a:tc gridSpan="3">
                  <a:txBody>
                    <a:bodyPr/>
                    <a:lstStyle/>
                    <a:p>
                      <a:pPr algn="l"/>
                      <a:r>
                        <a:rPr lang="en-IN" sz="1600" dirty="0">
                          <a:effectLst/>
                        </a:rPr>
                        <a:t>Routine sampling of air or surfaces for culture is not recommended. In special circumstances air culture using slit sampler can be performed in the operation theatres (OTs) instead of settle plate test.</a:t>
                      </a:r>
                      <a:endParaRPr lang="en-IN" sz="16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3412" marR="3412" marT="0" marB="0"/>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659434607"/>
                  </a:ext>
                </a:extLst>
              </a:tr>
            </a:tbl>
          </a:graphicData>
        </a:graphic>
      </p:graphicFrame>
      <p:sp>
        <p:nvSpPr>
          <p:cNvPr id="3" name="Slide Number Placeholder 2">
            <a:extLst>
              <a:ext uri="{FF2B5EF4-FFF2-40B4-BE49-F238E27FC236}">
                <a16:creationId xmlns:a16="http://schemas.microsoft.com/office/drawing/2014/main" id="{9F18519B-44B8-4EB8-A35A-A23A71B47792}"/>
              </a:ext>
            </a:extLst>
          </p:cNvPr>
          <p:cNvSpPr>
            <a:spLocks noGrp="1"/>
          </p:cNvSpPr>
          <p:nvPr>
            <p:ph type="sldNum" sz="quarter" idx="12"/>
          </p:nvPr>
        </p:nvSpPr>
        <p:spPr/>
        <p:txBody>
          <a:bodyPr/>
          <a:lstStyle/>
          <a:p>
            <a:fld id="{235D67F3-5786-4361-A0D9-EA4CA21D767E}" type="slidenum">
              <a:rPr lang="en-IN" smtClean="0">
                <a:solidFill>
                  <a:schemeClr val="tx1"/>
                </a:solidFill>
              </a:rPr>
              <a:t>10</a:t>
            </a:fld>
            <a:endParaRPr lang="en-IN">
              <a:solidFill>
                <a:schemeClr val="tx1"/>
              </a:solidFill>
            </a:endParaRPr>
          </a:p>
        </p:txBody>
      </p:sp>
    </p:spTree>
    <p:extLst>
      <p:ext uri="{BB962C8B-B14F-4D97-AF65-F5344CB8AC3E}">
        <p14:creationId xmlns:p14="http://schemas.microsoft.com/office/powerpoint/2010/main" val="1565000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844C8-4A12-4BB9-9082-5C31814BE664}"/>
              </a:ext>
            </a:extLst>
          </p:cNvPr>
          <p:cNvSpPr>
            <a:spLocks noGrp="1"/>
          </p:cNvSpPr>
          <p:nvPr>
            <p:ph type="title"/>
          </p:nvPr>
        </p:nvSpPr>
        <p:spPr>
          <a:xfrm>
            <a:off x="292127" y="159991"/>
            <a:ext cx="1981289" cy="2396359"/>
          </a:xfrm>
        </p:spPr>
        <p:txBody>
          <a:bodyPr anchor="b">
            <a:normAutofit/>
          </a:bodyPr>
          <a:lstStyle/>
          <a:p>
            <a:pPr algn="r"/>
            <a:r>
              <a:rPr lang="en-IN" sz="3200" b="1" dirty="0"/>
              <a:t>Services</a:t>
            </a:r>
            <a:br>
              <a:rPr lang="en-IN" sz="3200" b="1" dirty="0"/>
            </a:br>
            <a:r>
              <a:rPr lang="en-IN" sz="3200" b="1" dirty="0"/>
              <a:t>(contd.)</a:t>
            </a:r>
          </a:p>
        </p:txBody>
      </p:sp>
      <p:graphicFrame>
        <p:nvGraphicFramePr>
          <p:cNvPr id="6" name="Content Placeholder 5">
            <a:extLst>
              <a:ext uri="{FF2B5EF4-FFF2-40B4-BE49-F238E27FC236}">
                <a16:creationId xmlns:a16="http://schemas.microsoft.com/office/drawing/2014/main" id="{5F32189C-095E-445C-BD28-679F68A210B5}"/>
              </a:ext>
            </a:extLst>
          </p:cNvPr>
          <p:cNvGraphicFramePr>
            <a:graphicFrameLocks noGrp="1"/>
          </p:cNvGraphicFramePr>
          <p:nvPr>
            <p:ph idx="1"/>
          </p:nvPr>
        </p:nvGraphicFramePr>
        <p:xfrm>
          <a:off x="2416030" y="3"/>
          <a:ext cx="9775970" cy="6846292"/>
        </p:xfrm>
        <a:graphic>
          <a:graphicData uri="http://schemas.openxmlformats.org/drawingml/2006/table">
            <a:tbl>
              <a:tblPr firstRow="1" firstCol="1" bandRow="1">
                <a:tableStyleId>{5C22544A-7EE6-4342-B048-85BDC9FD1C3A}</a:tableStyleId>
              </a:tblPr>
              <a:tblGrid>
                <a:gridCol w="1188969">
                  <a:extLst>
                    <a:ext uri="{9D8B030D-6E8A-4147-A177-3AD203B41FA5}">
                      <a16:colId xmlns:a16="http://schemas.microsoft.com/office/drawing/2014/main" val="3165860574"/>
                    </a:ext>
                  </a:extLst>
                </a:gridCol>
                <a:gridCol w="1315456">
                  <a:extLst>
                    <a:ext uri="{9D8B030D-6E8A-4147-A177-3AD203B41FA5}">
                      <a16:colId xmlns:a16="http://schemas.microsoft.com/office/drawing/2014/main" val="453096813"/>
                    </a:ext>
                  </a:extLst>
                </a:gridCol>
                <a:gridCol w="2934477">
                  <a:extLst>
                    <a:ext uri="{9D8B030D-6E8A-4147-A177-3AD203B41FA5}">
                      <a16:colId xmlns:a16="http://schemas.microsoft.com/office/drawing/2014/main" val="1624992387"/>
                    </a:ext>
                  </a:extLst>
                </a:gridCol>
                <a:gridCol w="4337068">
                  <a:extLst>
                    <a:ext uri="{9D8B030D-6E8A-4147-A177-3AD203B41FA5}">
                      <a16:colId xmlns:a16="http://schemas.microsoft.com/office/drawing/2014/main" val="3371886341"/>
                    </a:ext>
                  </a:extLst>
                </a:gridCol>
              </a:tblGrid>
              <a:tr h="211386">
                <a:tc gridSpan="2">
                  <a:txBody>
                    <a:bodyPr/>
                    <a:lstStyle/>
                    <a:p>
                      <a:pPr algn="ctr"/>
                      <a:r>
                        <a:rPr lang="en-IN" sz="1400" dirty="0">
                          <a:effectLst/>
                        </a:rPr>
                        <a:t>Test Area</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tc hMerge="1">
                  <a:txBody>
                    <a:bodyPr/>
                    <a:lstStyle/>
                    <a:p>
                      <a:endParaRPr lang="en-IN"/>
                    </a:p>
                  </a:txBody>
                  <a:tcPr/>
                </a:tc>
                <a:tc>
                  <a:txBody>
                    <a:bodyPr/>
                    <a:lstStyle/>
                    <a:p>
                      <a:pPr algn="ctr"/>
                      <a:r>
                        <a:rPr lang="en-IN" sz="1400" dirty="0">
                          <a:effectLst/>
                        </a:rPr>
                        <a:t>Tests to be conducted</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tc>
                  <a:txBody>
                    <a:bodyPr/>
                    <a:lstStyle/>
                    <a:p>
                      <a:pPr algn="ctr"/>
                      <a:r>
                        <a:rPr lang="en-IN" sz="1400" dirty="0">
                          <a:effectLst/>
                        </a:rPr>
                        <a:t>Major Equipment Required</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extLst>
                  <a:ext uri="{0D108BD9-81ED-4DB2-BD59-A6C34878D82A}">
                    <a16:rowId xmlns:a16="http://schemas.microsoft.com/office/drawing/2014/main" val="2460035404"/>
                  </a:ext>
                </a:extLst>
              </a:tr>
              <a:tr h="1902471">
                <a:tc rowSpan="4">
                  <a:txBody>
                    <a:bodyPr/>
                    <a:lstStyle/>
                    <a:p>
                      <a:pPr algn="l"/>
                      <a:r>
                        <a:rPr lang="en-IN" sz="1400" dirty="0">
                          <a:effectLst/>
                        </a:rPr>
                        <a:t> </a:t>
                      </a:r>
                    </a:p>
                    <a:p>
                      <a:pPr algn="l"/>
                      <a:r>
                        <a:rPr lang="en-IN" sz="1400" dirty="0">
                          <a:effectLst/>
                        </a:rPr>
                        <a:t> </a:t>
                      </a:r>
                    </a:p>
                    <a:p>
                      <a:pPr algn="l"/>
                      <a:r>
                        <a:rPr lang="en-IN" sz="1400" dirty="0">
                          <a:effectLst/>
                        </a:rPr>
                        <a:t> </a:t>
                      </a:r>
                    </a:p>
                    <a:p>
                      <a:pPr algn="l"/>
                      <a:r>
                        <a:rPr lang="en-IN" sz="1400" dirty="0">
                          <a:effectLst/>
                        </a:rPr>
                        <a:t> </a:t>
                      </a:r>
                    </a:p>
                    <a:p>
                      <a:pPr algn="l"/>
                      <a:r>
                        <a:rPr lang="en-IN" sz="1400" dirty="0">
                          <a:effectLst/>
                        </a:rPr>
                        <a:t> </a:t>
                      </a:r>
                    </a:p>
                    <a:p>
                      <a:pPr algn="l"/>
                      <a:r>
                        <a:rPr lang="en-IN" sz="1400" dirty="0">
                          <a:effectLst/>
                        </a:rPr>
                        <a:t> </a:t>
                      </a:r>
                    </a:p>
                    <a:p>
                      <a:pPr algn="l"/>
                      <a:r>
                        <a:rPr lang="en-IN" sz="1400" dirty="0">
                          <a:effectLst/>
                        </a:rPr>
                        <a:t> </a:t>
                      </a:r>
                    </a:p>
                    <a:p>
                      <a:pPr algn="l"/>
                      <a:r>
                        <a:rPr lang="en-IN" sz="1400" dirty="0">
                          <a:effectLst/>
                        </a:rPr>
                        <a:t>Microbiology</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tc>
                  <a:txBody>
                    <a:bodyPr/>
                    <a:lstStyle/>
                    <a:p>
                      <a:pPr algn="ctr"/>
                      <a:r>
                        <a:rPr lang="en-IN" sz="1400" dirty="0">
                          <a:effectLst/>
                        </a:rPr>
                        <a:t>Bacteriology</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nchor="ctr"/>
                </a:tc>
                <a:tc>
                  <a:txBody>
                    <a:bodyPr/>
                    <a:lstStyle/>
                    <a:p>
                      <a:pPr algn="l"/>
                      <a:r>
                        <a:rPr lang="en-IN" sz="1400" dirty="0">
                          <a:effectLst/>
                        </a:rPr>
                        <a:t>Microscopy, Bacterial Culture &amp; Antimicrobial susceptibility testing for clinical samples </a:t>
                      </a:r>
                    </a:p>
                    <a:p>
                      <a:pPr algn="l"/>
                      <a:r>
                        <a:rPr lang="en-IN" sz="1400" dirty="0">
                          <a:effectLst/>
                        </a:rPr>
                        <a:t>Microbiological analysis of Water (H2S test for screening, Coliform presence-absence (PA) test for confirmation) </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tc>
                  <a:txBody>
                    <a:bodyPr/>
                    <a:lstStyle/>
                    <a:p>
                      <a:pPr algn="l"/>
                      <a:r>
                        <a:rPr lang="en-IN" sz="1400" dirty="0">
                          <a:effectLst/>
                        </a:rPr>
                        <a:t>Binocular Microscope </a:t>
                      </a:r>
                    </a:p>
                    <a:p>
                      <a:pPr algn="l"/>
                      <a:r>
                        <a:rPr lang="en-IN" sz="1400" dirty="0">
                          <a:effectLst/>
                        </a:rPr>
                        <a:t>Incubator</a:t>
                      </a:r>
                    </a:p>
                    <a:p>
                      <a:pPr algn="l"/>
                      <a:r>
                        <a:rPr lang="en-IN" sz="1400" dirty="0">
                          <a:effectLst/>
                        </a:rPr>
                        <a:t>Automated blood culture </a:t>
                      </a:r>
                    </a:p>
                    <a:p>
                      <a:pPr algn="l"/>
                      <a:r>
                        <a:rPr lang="en-IN" sz="1400" dirty="0">
                          <a:effectLst/>
                        </a:rPr>
                        <a:t>Automated bacterial ID/AST system</a:t>
                      </a:r>
                    </a:p>
                    <a:p>
                      <a:pPr algn="l"/>
                      <a:r>
                        <a:rPr lang="en-IN" sz="1400" dirty="0">
                          <a:effectLst/>
                        </a:rPr>
                        <a:t>Biosafety Cabinet Class II A2 (model conforming to NSF standards)</a:t>
                      </a:r>
                    </a:p>
                    <a:p>
                      <a:pPr algn="l"/>
                      <a:r>
                        <a:rPr lang="en-IN" sz="1400" dirty="0">
                          <a:effectLst/>
                        </a:rPr>
                        <a:t>Bunsen burner with gas supply</a:t>
                      </a:r>
                    </a:p>
                    <a:p>
                      <a:pPr algn="l"/>
                      <a:r>
                        <a:rPr lang="en-IN" sz="1400" dirty="0">
                          <a:effectLst/>
                        </a:rPr>
                        <a:t>Computer with scanner, printer, UPS</a:t>
                      </a:r>
                    </a:p>
                    <a:p>
                      <a:pPr algn="l"/>
                      <a:r>
                        <a:rPr lang="en-IN" sz="1400" dirty="0">
                          <a:effectLst/>
                        </a:rPr>
                        <a:t>Culture media</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extLst>
                  <a:ext uri="{0D108BD9-81ED-4DB2-BD59-A6C34878D82A}">
                    <a16:rowId xmlns:a16="http://schemas.microsoft.com/office/drawing/2014/main" val="931135079"/>
                  </a:ext>
                </a:extLst>
              </a:tr>
              <a:tr h="1268314">
                <a:tc vMerge="1">
                  <a:txBody>
                    <a:bodyPr/>
                    <a:lstStyle/>
                    <a:p>
                      <a:endParaRPr lang="en-IN"/>
                    </a:p>
                  </a:txBody>
                  <a:tcPr/>
                </a:tc>
                <a:tc>
                  <a:txBody>
                    <a:bodyPr/>
                    <a:lstStyle/>
                    <a:p>
                      <a:pPr algn="ctr"/>
                      <a:r>
                        <a:rPr lang="en-IN" sz="1400" dirty="0">
                          <a:effectLst/>
                        </a:rPr>
                        <a:t>Mycobacteriology (TB)</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nchor="ctr"/>
                </a:tc>
                <a:tc>
                  <a:txBody>
                    <a:bodyPr/>
                    <a:lstStyle/>
                    <a:p>
                      <a:pPr algn="l"/>
                      <a:r>
                        <a:rPr lang="en-IN" sz="1400" dirty="0">
                          <a:effectLst/>
                        </a:rPr>
                        <a:t>Microscopy for AFB </a:t>
                      </a:r>
                    </a:p>
                    <a:p>
                      <a:pPr algn="l"/>
                      <a:r>
                        <a:rPr lang="en-IN" sz="1400" dirty="0">
                          <a:effectLst/>
                        </a:rPr>
                        <a:t>CB-NAAT for mycobacteria</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tc>
                  <a:txBody>
                    <a:bodyPr/>
                    <a:lstStyle/>
                    <a:p>
                      <a:pPr algn="l"/>
                      <a:r>
                        <a:rPr lang="en-IN" sz="1400" dirty="0">
                          <a:effectLst/>
                        </a:rPr>
                        <a:t>Binocular Microscope (LED)</a:t>
                      </a:r>
                    </a:p>
                    <a:p>
                      <a:pPr algn="l"/>
                      <a:r>
                        <a:rPr lang="en-IN" sz="1400" dirty="0">
                          <a:effectLst/>
                        </a:rPr>
                        <a:t>Fluorescent Microscope</a:t>
                      </a:r>
                    </a:p>
                    <a:p>
                      <a:pPr algn="l"/>
                      <a:r>
                        <a:rPr lang="en-IN" sz="1400" dirty="0">
                          <a:effectLst/>
                        </a:rPr>
                        <a:t>Biosafety Cabinet Class II A2 with thimble ducting</a:t>
                      </a:r>
                    </a:p>
                    <a:p>
                      <a:pPr algn="l"/>
                      <a:r>
                        <a:rPr lang="en-IN" sz="1400" dirty="0">
                          <a:effectLst/>
                        </a:rPr>
                        <a:t>NAAT machine</a:t>
                      </a:r>
                    </a:p>
                    <a:p>
                      <a:pPr algn="l"/>
                      <a:r>
                        <a:rPr lang="en-IN" sz="1400" dirty="0">
                          <a:effectLst/>
                        </a:rPr>
                        <a:t>Bunsen burner with gas supply</a:t>
                      </a:r>
                    </a:p>
                    <a:p>
                      <a:pPr algn="l"/>
                      <a:r>
                        <a:rPr lang="en-IN" sz="1400" b="0" dirty="0">
                          <a:effectLst/>
                        </a:rPr>
                        <a:t>Biosafety Centrifuge</a:t>
                      </a:r>
                      <a:endParaRPr lang="en-IN" sz="1400" b="0" dirty="0">
                        <a:effectLst/>
                        <a:latin typeface="Amasis MT Pro" panose="02040504050005020304" pitchFamily="18" charset="0"/>
                      </a:endParaRPr>
                    </a:p>
                  </a:txBody>
                  <a:tcPr marL="2848" marR="2848" marT="0" marB="0"/>
                </a:tc>
                <a:extLst>
                  <a:ext uri="{0D108BD9-81ED-4DB2-BD59-A6C34878D82A}">
                    <a16:rowId xmlns:a16="http://schemas.microsoft.com/office/drawing/2014/main" val="1373830896"/>
                  </a:ext>
                </a:extLst>
              </a:tr>
              <a:tr h="422771">
                <a:tc vMerge="1">
                  <a:txBody>
                    <a:bodyPr/>
                    <a:lstStyle/>
                    <a:p>
                      <a:endParaRPr lang="en-IN"/>
                    </a:p>
                  </a:txBody>
                  <a:tcPr/>
                </a:tc>
                <a:tc>
                  <a:txBody>
                    <a:bodyPr/>
                    <a:lstStyle/>
                    <a:p>
                      <a:pPr algn="ctr"/>
                      <a:r>
                        <a:rPr lang="en-IN" sz="1400" dirty="0">
                          <a:effectLst/>
                        </a:rPr>
                        <a:t>Serology</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nchor="ctr"/>
                </a:tc>
                <a:tc>
                  <a:txBody>
                    <a:bodyPr/>
                    <a:lstStyle/>
                    <a:p>
                      <a:pPr algn="l"/>
                      <a:r>
                        <a:rPr lang="en-IN" sz="1400" dirty="0">
                          <a:effectLst/>
                        </a:rPr>
                        <a:t>ELISA, </a:t>
                      </a:r>
                    </a:p>
                    <a:p>
                      <a:pPr algn="l"/>
                      <a:r>
                        <a:rPr lang="en-IN" sz="1400" dirty="0">
                          <a:effectLst/>
                        </a:rPr>
                        <a:t>Rapid card tests </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tc>
                  <a:txBody>
                    <a:bodyPr/>
                    <a:lstStyle/>
                    <a:p>
                      <a:pPr algn="l"/>
                      <a:r>
                        <a:rPr lang="en-IN" sz="1400">
                          <a:effectLst/>
                        </a:rPr>
                        <a:t>ELISA reader and washer</a:t>
                      </a:r>
                    </a:p>
                    <a:p>
                      <a:pPr algn="l"/>
                      <a:r>
                        <a:rPr lang="en-IN" sz="1400">
                          <a:effectLst/>
                        </a:rPr>
                        <a:t>VDRL rotator/shaker</a:t>
                      </a:r>
                      <a:endParaRPr lang="en-IN" sz="140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extLst>
                  <a:ext uri="{0D108BD9-81ED-4DB2-BD59-A6C34878D82A}">
                    <a16:rowId xmlns:a16="http://schemas.microsoft.com/office/drawing/2014/main" val="4112218007"/>
                  </a:ext>
                </a:extLst>
              </a:tr>
              <a:tr h="1479700">
                <a:tc vMerge="1">
                  <a:txBody>
                    <a:bodyPr/>
                    <a:lstStyle/>
                    <a:p>
                      <a:endParaRPr lang="en-IN"/>
                    </a:p>
                  </a:txBody>
                  <a:tcPr/>
                </a:tc>
                <a:tc>
                  <a:txBody>
                    <a:bodyPr/>
                    <a:lstStyle/>
                    <a:p>
                      <a:pPr algn="ctr"/>
                      <a:r>
                        <a:rPr lang="en-IN" sz="1400" dirty="0">
                          <a:effectLst/>
                        </a:rPr>
                        <a:t>Molecular biology/ Virology (BSL-2)</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nchor="ctr"/>
                </a:tc>
                <a:tc>
                  <a:txBody>
                    <a:bodyPr/>
                    <a:lstStyle/>
                    <a:p>
                      <a:pPr algn="l"/>
                      <a:r>
                        <a:rPr lang="en-IN" sz="1400" dirty="0">
                          <a:effectLst/>
                        </a:rPr>
                        <a:t>Real Time PCR &amp; Rapid diagnostic platforms for Influenza, COVID-19 and others</a:t>
                      </a:r>
                    </a:p>
                    <a:p>
                      <a:pPr algn="l"/>
                      <a:r>
                        <a:rPr lang="en-IN" sz="1400" dirty="0">
                          <a:effectLst/>
                        </a:rPr>
                        <a:t>Viral load for Hepatitis B &amp; C</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tc>
                  <a:txBody>
                    <a:bodyPr/>
                    <a:lstStyle/>
                    <a:p>
                      <a:pPr algn="l"/>
                      <a:r>
                        <a:rPr lang="en-IN" sz="1400" dirty="0">
                          <a:effectLst/>
                        </a:rPr>
                        <a:t>Real Time PCR machine </a:t>
                      </a:r>
                    </a:p>
                    <a:p>
                      <a:pPr algn="l"/>
                      <a:r>
                        <a:rPr lang="en-IN" sz="1400" dirty="0">
                          <a:effectLst/>
                        </a:rPr>
                        <a:t>Biosafety Cabinet Class II A2 (model conforming to NSF standards)</a:t>
                      </a:r>
                    </a:p>
                    <a:p>
                      <a:pPr algn="l"/>
                      <a:r>
                        <a:rPr lang="en-IN" sz="1400" dirty="0">
                          <a:effectLst/>
                        </a:rPr>
                        <a:t>PCR Workstation, </a:t>
                      </a:r>
                    </a:p>
                    <a:p>
                      <a:pPr algn="l"/>
                      <a:r>
                        <a:rPr lang="en-IN" sz="1400" dirty="0">
                          <a:effectLst/>
                        </a:rPr>
                        <a:t>ELISA reader and ELISA washer</a:t>
                      </a:r>
                    </a:p>
                    <a:p>
                      <a:pPr algn="l"/>
                      <a:r>
                        <a:rPr lang="en-IN" sz="1400" dirty="0">
                          <a:effectLst/>
                        </a:rPr>
                        <a:t>Microcentrifuge</a:t>
                      </a:r>
                    </a:p>
                    <a:p>
                      <a:pPr algn="l"/>
                      <a:r>
                        <a:rPr lang="en-IN" sz="1400" dirty="0">
                          <a:effectLst/>
                        </a:rPr>
                        <a:t>PCR hood/PCR workstation</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extLst>
                  <a:ext uri="{0D108BD9-81ED-4DB2-BD59-A6C34878D82A}">
                    <a16:rowId xmlns:a16="http://schemas.microsoft.com/office/drawing/2014/main" val="2153354752"/>
                  </a:ext>
                </a:extLst>
              </a:tr>
              <a:tr h="845543">
                <a:tc>
                  <a:txBody>
                    <a:bodyPr/>
                    <a:lstStyle/>
                    <a:p>
                      <a:pPr algn="l"/>
                      <a:r>
                        <a:rPr lang="en-IN" sz="1400">
                          <a:effectLst/>
                        </a:rPr>
                        <a:t> </a:t>
                      </a:r>
                      <a:endParaRPr lang="en-IN" sz="140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tc>
                  <a:txBody>
                    <a:bodyPr/>
                    <a:lstStyle/>
                    <a:p>
                      <a:pPr algn="ctr"/>
                      <a:r>
                        <a:rPr lang="en-IN" sz="1400" dirty="0">
                          <a:effectLst/>
                        </a:rPr>
                        <a:t>Media preparation room</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nchor="ctr"/>
                </a:tc>
                <a:tc>
                  <a:txBody>
                    <a:bodyPr/>
                    <a:lstStyle/>
                    <a:p>
                      <a:pPr algn="l"/>
                      <a:r>
                        <a:rPr lang="en-IN" sz="1400" dirty="0">
                          <a:effectLst/>
                        </a:rPr>
                        <a:t>Preparation of culture media</a:t>
                      </a:r>
                    </a:p>
                    <a:p>
                      <a:pPr algn="l"/>
                      <a:r>
                        <a:rPr lang="en-IN" sz="1400" dirty="0">
                          <a:effectLst/>
                        </a:rPr>
                        <a:t> </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tc>
                  <a:txBody>
                    <a:bodyPr/>
                    <a:lstStyle/>
                    <a:p>
                      <a:pPr algn="l"/>
                      <a:r>
                        <a:rPr lang="en-IN" sz="1400" dirty="0">
                          <a:effectLst/>
                        </a:rPr>
                        <a:t>Electronic balance</a:t>
                      </a:r>
                    </a:p>
                    <a:p>
                      <a:pPr algn="l"/>
                      <a:r>
                        <a:rPr lang="en-IN" sz="1400" dirty="0">
                          <a:effectLst/>
                        </a:rPr>
                        <a:t>Hot plate </a:t>
                      </a:r>
                    </a:p>
                    <a:p>
                      <a:pPr algn="l"/>
                      <a:r>
                        <a:rPr lang="en-IN" sz="1400" dirty="0">
                          <a:effectLst/>
                        </a:rPr>
                        <a:t>Autoclave </a:t>
                      </a:r>
                    </a:p>
                    <a:p>
                      <a:pPr algn="l"/>
                      <a:r>
                        <a:rPr lang="en-IN" sz="1400" dirty="0">
                          <a:effectLst/>
                        </a:rPr>
                        <a:t>Bunsen burner with gas supply</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extLst>
                  <a:ext uri="{0D108BD9-81ED-4DB2-BD59-A6C34878D82A}">
                    <a16:rowId xmlns:a16="http://schemas.microsoft.com/office/drawing/2014/main" val="4263600589"/>
                  </a:ext>
                </a:extLst>
              </a:tr>
              <a:tr h="658852">
                <a:tc>
                  <a:txBody>
                    <a:bodyPr/>
                    <a:lstStyle/>
                    <a:p>
                      <a:pPr algn="l"/>
                      <a:r>
                        <a:rPr lang="en-IN" sz="1400">
                          <a:effectLst/>
                        </a:rPr>
                        <a:t> </a:t>
                      </a:r>
                      <a:endParaRPr lang="en-IN" sz="140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tc>
                  <a:txBody>
                    <a:bodyPr/>
                    <a:lstStyle/>
                    <a:p>
                      <a:pPr algn="ctr"/>
                      <a:r>
                        <a:rPr lang="en-IN" sz="1400" dirty="0">
                          <a:effectLst/>
                        </a:rPr>
                        <a:t>Washing &amp; Sterilization area</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nchor="ctr"/>
                </a:tc>
                <a:tc>
                  <a:txBody>
                    <a:bodyPr/>
                    <a:lstStyle/>
                    <a:p>
                      <a:pPr algn="l"/>
                      <a:r>
                        <a:rPr lang="en-IN" sz="1400">
                          <a:effectLst/>
                        </a:rPr>
                        <a:t>Washing &amp; sterilization of glassware</a:t>
                      </a:r>
                    </a:p>
                    <a:p>
                      <a:pPr algn="l"/>
                      <a:r>
                        <a:rPr lang="en-IN" sz="1400">
                          <a:effectLst/>
                        </a:rPr>
                        <a:t>Sterilization of biomedical waste</a:t>
                      </a:r>
                      <a:endParaRPr lang="en-IN" sz="140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tc>
                  <a:txBody>
                    <a:bodyPr/>
                    <a:lstStyle/>
                    <a:p>
                      <a:pPr algn="l"/>
                      <a:r>
                        <a:rPr lang="en-IN" sz="1400" dirty="0">
                          <a:effectLst/>
                        </a:rPr>
                        <a:t>Autoclave</a:t>
                      </a:r>
                    </a:p>
                    <a:p>
                      <a:pPr algn="l"/>
                      <a:r>
                        <a:rPr lang="en-IN" sz="1400" dirty="0">
                          <a:effectLst/>
                        </a:rPr>
                        <a:t>Hot air oven</a:t>
                      </a:r>
                      <a:endParaRPr lang="en-IN" sz="1400" dirty="0">
                        <a:effectLst/>
                        <a:latin typeface="Amasis MT Pro" panose="02040504050005020304" pitchFamily="18" charset="0"/>
                        <a:ea typeface="Times New Roman" panose="02020603050405020304" pitchFamily="18" charset="0"/>
                        <a:cs typeface="Mangal" panose="02040503050203030202" pitchFamily="18" charset="0"/>
                      </a:endParaRPr>
                    </a:p>
                  </a:txBody>
                  <a:tcPr marL="2848" marR="2848" marT="0" marB="0"/>
                </a:tc>
                <a:extLst>
                  <a:ext uri="{0D108BD9-81ED-4DB2-BD59-A6C34878D82A}">
                    <a16:rowId xmlns:a16="http://schemas.microsoft.com/office/drawing/2014/main" val="2582894264"/>
                  </a:ext>
                </a:extLst>
              </a:tr>
            </a:tbl>
          </a:graphicData>
        </a:graphic>
      </p:graphicFrame>
      <p:sp>
        <p:nvSpPr>
          <p:cNvPr id="3" name="Slide Number Placeholder 2">
            <a:extLst>
              <a:ext uri="{FF2B5EF4-FFF2-40B4-BE49-F238E27FC236}">
                <a16:creationId xmlns:a16="http://schemas.microsoft.com/office/drawing/2014/main" id="{9310F200-2352-49CC-8FDA-CF11CF16B168}"/>
              </a:ext>
            </a:extLst>
          </p:cNvPr>
          <p:cNvSpPr>
            <a:spLocks noGrp="1"/>
          </p:cNvSpPr>
          <p:nvPr>
            <p:ph type="sldNum" sz="quarter" idx="12"/>
          </p:nvPr>
        </p:nvSpPr>
        <p:spPr/>
        <p:txBody>
          <a:bodyPr/>
          <a:lstStyle/>
          <a:p>
            <a:fld id="{235D67F3-5786-4361-A0D9-EA4CA21D767E}" type="slidenum">
              <a:rPr lang="en-IN" smtClean="0"/>
              <a:t>11</a:t>
            </a:fld>
            <a:endParaRPr lang="en-IN"/>
          </a:p>
        </p:txBody>
      </p:sp>
    </p:spTree>
    <p:extLst>
      <p:ext uri="{BB962C8B-B14F-4D97-AF65-F5344CB8AC3E}">
        <p14:creationId xmlns:p14="http://schemas.microsoft.com/office/powerpoint/2010/main" val="452214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BBEA5-B024-9F7D-6DB4-AFAA7EE2D941}"/>
              </a:ext>
            </a:extLst>
          </p:cNvPr>
          <p:cNvSpPr>
            <a:spLocks noGrp="1"/>
          </p:cNvSpPr>
          <p:nvPr>
            <p:ph type="title"/>
          </p:nvPr>
        </p:nvSpPr>
        <p:spPr>
          <a:xfrm>
            <a:off x="730481" y="558800"/>
            <a:ext cx="4367465" cy="1002350"/>
          </a:xfrm>
        </p:spPr>
        <p:txBody>
          <a:bodyPr anchor="b">
            <a:normAutofit/>
          </a:bodyPr>
          <a:lstStyle/>
          <a:p>
            <a:pPr algn="ctr"/>
            <a:r>
              <a:rPr lang="en-US" b="1" dirty="0" err="1">
                <a:solidFill>
                  <a:srgbClr val="002060"/>
                </a:solidFill>
              </a:rPr>
              <a:t>Haematology</a:t>
            </a:r>
            <a:r>
              <a:rPr lang="en-US" b="1" dirty="0">
                <a:solidFill>
                  <a:srgbClr val="002060"/>
                </a:solidFill>
              </a:rPr>
              <a:t> Tests</a:t>
            </a:r>
          </a:p>
        </p:txBody>
      </p:sp>
      <p:sp>
        <p:nvSpPr>
          <p:cNvPr id="3" name="Content Placeholder 2">
            <a:extLst>
              <a:ext uri="{FF2B5EF4-FFF2-40B4-BE49-F238E27FC236}">
                <a16:creationId xmlns:a16="http://schemas.microsoft.com/office/drawing/2014/main" id="{66E8317F-A28D-8CF3-0720-D12B2E7F9733}"/>
              </a:ext>
            </a:extLst>
          </p:cNvPr>
          <p:cNvSpPr>
            <a:spLocks noGrp="1"/>
          </p:cNvSpPr>
          <p:nvPr>
            <p:ph idx="1"/>
          </p:nvPr>
        </p:nvSpPr>
        <p:spPr>
          <a:xfrm>
            <a:off x="641502" y="2873044"/>
            <a:ext cx="4242484" cy="3319803"/>
          </a:xfrm>
        </p:spPr>
        <p:txBody>
          <a:bodyPr>
            <a:normAutofit/>
          </a:bodyPr>
          <a:lstStyle/>
          <a:p>
            <a:r>
              <a:rPr lang="en-US" sz="2200" dirty="0"/>
              <a:t>Complete blood count</a:t>
            </a:r>
          </a:p>
          <a:p>
            <a:r>
              <a:rPr lang="en-US" sz="2200" dirty="0"/>
              <a:t>Coagulation Profile</a:t>
            </a:r>
          </a:p>
          <a:p>
            <a:r>
              <a:rPr lang="en-US" sz="2200" dirty="0"/>
              <a:t>Blood Grouping</a:t>
            </a:r>
          </a:p>
          <a:p>
            <a:r>
              <a:rPr lang="en-US" sz="2200" dirty="0"/>
              <a:t>Hemoglobin electrophoresis (Sickle Cell Anemia/Thalassemia)</a:t>
            </a:r>
          </a:p>
          <a:p>
            <a:r>
              <a:rPr lang="en-US" sz="2200" dirty="0"/>
              <a:t>Malaria/Filaria</a:t>
            </a:r>
          </a:p>
        </p:txBody>
      </p:sp>
      <p:pic>
        <p:nvPicPr>
          <p:cNvPr id="1026" name="Picture 2" descr="Hematology in Alabama - Clearview Cancer Institute">
            <a:extLst>
              <a:ext uri="{FF2B5EF4-FFF2-40B4-BE49-F238E27FC236}">
                <a16:creationId xmlns:a16="http://schemas.microsoft.com/office/drawing/2014/main" id="{C4264942-F37B-B6B6-5D7F-AC79D692E5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56" r="10362" b="-1"/>
          <a:stretch/>
        </p:blipFill>
        <p:spPr bwMode="auto">
          <a:xfrm>
            <a:off x="5311907" y="903"/>
            <a:ext cx="6876984" cy="685620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626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AAAB002-E48E-4009-828A-511F7A828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raduate Certificate Program in Clinical Pathology Online | Health Sciences  Program | UMass Lowell">
            <a:extLst>
              <a:ext uri="{FF2B5EF4-FFF2-40B4-BE49-F238E27FC236}">
                <a16:creationId xmlns:a16="http://schemas.microsoft.com/office/drawing/2014/main" id="{2B8556F5-C49A-126B-0960-926C6AE9B3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38" r="9091" b="9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97EF55D5-23F0-4398-B16B-AEF5778C3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423123"/>
            <a:ext cx="4216219"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059" name="Rectangle 2058">
            <a:extLst>
              <a:ext uri="{FF2B5EF4-FFF2-40B4-BE49-F238E27FC236}">
                <a16:creationId xmlns:a16="http://schemas.microsoft.com/office/drawing/2014/main" id="{FDF32581-CAA1-43C6-8532-DC56C843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067" y="601200"/>
            <a:ext cx="4214869" cy="5757055"/>
          </a:xfrm>
          <a:prstGeom prst="rect">
            <a:avLst/>
          </a:prstGeom>
          <a:solidFill>
            <a:srgbClr val="465359">
              <a:alpha val="97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ADE8565-3F90-8ECD-273F-E6435A8DB430}"/>
              </a:ext>
            </a:extLst>
          </p:cNvPr>
          <p:cNvSpPr>
            <a:spLocks noGrp="1"/>
          </p:cNvSpPr>
          <p:nvPr>
            <p:ph type="title"/>
          </p:nvPr>
        </p:nvSpPr>
        <p:spPr>
          <a:xfrm>
            <a:off x="681540" y="1131195"/>
            <a:ext cx="3730810" cy="494405"/>
          </a:xfrm>
        </p:spPr>
        <p:txBody>
          <a:bodyPr anchor="ctr">
            <a:normAutofit/>
          </a:bodyPr>
          <a:lstStyle/>
          <a:p>
            <a:r>
              <a:rPr lang="en-US" sz="2600" dirty="0">
                <a:solidFill>
                  <a:srgbClr val="FFFFFF"/>
                </a:solidFill>
              </a:rPr>
              <a:t>Clinical Pathology</a:t>
            </a:r>
          </a:p>
        </p:txBody>
      </p:sp>
      <p:sp>
        <p:nvSpPr>
          <p:cNvPr id="3" name="Content Placeholder 2">
            <a:extLst>
              <a:ext uri="{FF2B5EF4-FFF2-40B4-BE49-F238E27FC236}">
                <a16:creationId xmlns:a16="http://schemas.microsoft.com/office/drawing/2014/main" id="{A4CBD819-189B-68B0-6A31-9AB940EB1DF2}"/>
              </a:ext>
            </a:extLst>
          </p:cNvPr>
          <p:cNvSpPr>
            <a:spLocks noGrp="1"/>
          </p:cNvSpPr>
          <p:nvPr>
            <p:ph idx="1"/>
          </p:nvPr>
        </p:nvSpPr>
        <p:spPr>
          <a:xfrm>
            <a:off x="678531" y="2438399"/>
            <a:ext cx="3730810" cy="3505201"/>
          </a:xfrm>
        </p:spPr>
        <p:txBody>
          <a:bodyPr>
            <a:noAutofit/>
          </a:bodyPr>
          <a:lstStyle/>
          <a:p>
            <a:r>
              <a:rPr lang="en-US" sz="2000" dirty="0">
                <a:solidFill>
                  <a:srgbClr val="FFFFFF"/>
                </a:solidFill>
              </a:rPr>
              <a:t>Urine </a:t>
            </a:r>
          </a:p>
          <a:p>
            <a:pPr lvl="1"/>
            <a:r>
              <a:rPr lang="en-US" sz="2000" dirty="0">
                <a:solidFill>
                  <a:srgbClr val="FFFFFF"/>
                </a:solidFill>
              </a:rPr>
              <a:t>microscopy, chemistry and pregnancy test,</a:t>
            </a:r>
          </a:p>
          <a:p>
            <a:r>
              <a:rPr lang="en-US" sz="2000" dirty="0">
                <a:solidFill>
                  <a:srgbClr val="FFFFFF"/>
                </a:solidFill>
              </a:rPr>
              <a:t>Stool </a:t>
            </a:r>
          </a:p>
          <a:p>
            <a:pPr lvl="1"/>
            <a:r>
              <a:rPr lang="en-US" sz="2000" dirty="0">
                <a:solidFill>
                  <a:srgbClr val="FFFFFF"/>
                </a:solidFill>
              </a:rPr>
              <a:t>microscopy for ova, cysts and parasites</a:t>
            </a:r>
          </a:p>
          <a:p>
            <a:pPr lvl="1"/>
            <a:r>
              <a:rPr lang="en-US" sz="2000" dirty="0">
                <a:solidFill>
                  <a:srgbClr val="FFFFFF"/>
                </a:solidFill>
              </a:rPr>
              <a:t>occult blood</a:t>
            </a:r>
          </a:p>
          <a:p>
            <a:pPr lvl="1"/>
            <a:r>
              <a:rPr lang="en-US" sz="2000" dirty="0">
                <a:solidFill>
                  <a:srgbClr val="FFFFFF"/>
                </a:solidFill>
              </a:rPr>
              <a:t>Hanging drop for cholera</a:t>
            </a:r>
          </a:p>
          <a:p>
            <a:pPr lvl="1"/>
            <a:r>
              <a:rPr lang="en-US" sz="2000" dirty="0">
                <a:solidFill>
                  <a:srgbClr val="FFFFFF"/>
                </a:solidFill>
              </a:rPr>
              <a:t>Rapid test for Cholera</a:t>
            </a:r>
          </a:p>
          <a:p>
            <a:r>
              <a:rPr lang="en-US" sz="2000" dirty="0">
                <a:solidFill>
                  <a:srgbClr val="FFFFFF"/>
                </a:solidFill>
              </a:rPr>
              <a:t>Semen analysis</a:t>
            </a:r>
          </a:p>
        </p:txBody>
      </p:sp>
    </p:spTree>
    <p:extLst>
      <p:ext uri="{BB962C8B-B14F-4D97-AF65-F5344CB8AC3E}">
        <p14:creationId xmlns:p14="http://schemas.microsoft.com/office/powerpoint/2010/main" val="442936055"/>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Two Ways to Prepare Your Cytology Slide - Veterinary Medicine at Illinois">
            <a:extLst>
              <a:ext uri="{FF2B5EF4-FFF2-40B4-BE49-F238E27FC236}">
                <a16:creationId xmlns:a16="http://schemas.microsoft.com/office/drawing/2014/main" id="{BEA98954-120F-1720-A6E6-42B9EAF294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14949"/>
          <a:stretch/>
        </p:blipFill>
        <p:spPr bwMode="auto">
          <a:xfrm>
            <a:off x="20" y="2"/>
            <a:ext cx="4578252" cy="2608957"/>
          </a:xfrm>
          <a:prstGeom prst="rect">
            <a:avLst/>
          </a:prstGeom>
          <a:noFill/>
          <a:extLst>
            <a:ext uri="{909E8E84-426E-40DD-AFC4-6F175D3DCCD1}">
              <a14:hiddenFill xmlns:a14="http://schemas.microsoft.com/office/drawing/2010/main">
                <a:solidFill>
                  <a:srgbClr val="FFFFFF"/>
                </a:solidFill>
              </a14:hiddenFill>
            </a:ext>
          </a:extLst>
        </p:spPr>
      </p:pic>
      <p:sp>
        <p:nvSpPr>
          <p:cNvPr id="3081" name="Rectangle 3080">
            <a:extLst>
              <a:ext uri="{FF2B5EF4-FFF2-40B4-BE49-F238E27FC236}">
                <a16:creationId xmlns:a16="http://schemas.microsoft.com/office/drawing/2014/main" id="{2C2811D4-5347-4268-B736-DF29160D7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1819"/>
            <a:ext cx="4576634" cy="4235946"/>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734230B-9EEA-0D18-D7CE-5166B4A45C70}"/>
              </a:ext>
            </a:extLst>
          </p:cNvPr>
          <p:cNvSpPr>
            <a:spLocks noGrp="1"/>
          </p:cNvSpPr>
          <p:nvPr>
            <p:ph type="title"/>
          </p:nvPr>
        </p:nvSpPr>
        <p:spPr>
          <a:xfrm>
            <a:off x="584200" y="3066618"/>
            <a:ext cx="3412067" cy="563076"/>
          </a:xfrm>
        </p:spPr>
        <p:txBody>
          <a:bodyPr anchor="ctr">
            <a:normAutofit/>
          </a:bodyPr>
          <a:lstStyle/>
          <a:p>
            <a:r>
              <a:rPr lang="en-US" dirty="0">
                <a:solidFill>
                  <a:srgbClr val="FFFFFF"/>
                </a:solidFill>
              </a:rPr>
              <a:t>Cytology</a:t>
            </a:r>
          </a:p>
        </p:txBody>
      </p:sp>
      <p:pic>
        <p:nvPicPr>
          <p:cNvPr id="3074" name="Picture 2" descr="Fine Needle Aspirate Cytology Metastatic Melanoma Stock Photo 660802081 |  Shutterstock">
            <a:extLst>
              <a:ext uri="{FF2B5EF4-FFF2-40B4-BE49-F238E27FC236}">
                <a16:creationId xmlns:a16="http://schemas.microsoft.com/office/drawing/2014/main" id="{7A4DD20C-86B2-5C07-5069-DCDFA922D9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416" r="16417" b="1"/>
          <a:stretch/>
        </p:blipFill>
        <p:spPr bwMode="auto">
          <a:xfrm>
            <a:off x="4578270" y="-2"/>
            <a:ext cx="761373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a:extLst>
              <a:ext uri="{FF2B5EF4-FFF2-40B4-BE49-F238E27FC236}">
                <a16:creationId xmlns:a16="http://schemas.microsoft.com/office/drawing/2014/main" id="{74EFA34C-3CB6-4E42-AA45-8B85EB878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C9313C9E-0227-4919-B36E-DE3343267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2560620"/>
            <a:ext cx="4581144" cy="9144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523CD172-7695-F960-06E2-90AAA712AE14}"/>
              </a:ext>
            </a:extLst>
          </p:cNvPr>
          <p:cNvSpPr>
            <a:spLocks noGrp="1"/>
          </p:cNvSpPr>
          <p:nvPr>
            <p:ph idx="1"/>
          </p:nvPr>
        </p:nvSpPr>
        <p:spPr>
          <a:xfrm>
            <a:off x="81280" y="4102059"/>
            <a:ext cx="4246880" cy="2273340"/>
          </a:xfrm>
        </p:spPr>
        <p:txBody>
          <a:bodyPr>
            <a:normAutofit/>
          </a:bodyPr>
          <a:lstStyle/>
          <a:p>
            <a:r>
              <a:rPr lang="en-IN" sz="2000" dirty="0">
                <a:solidFill>
                  <a:srgbClr val="FFFFFF"/>
                </a:solidFill>
              </a:rPr>
              <a:t>Fine-Needle Aspiration Cytology</a:t>
            </a:r>
          </a:p>
          <a:p>
            <a:r>
              <a:rPr lang="en-IN" sz="2000" dirty="0">
                <a:solidFill>
                  <a:srgbClr val="FFFFFF"/>
                </a:solidFill>
              </a:rPr>
              <a:t>(FNAC)</a:t>
            </a:r>
          </a:p>
          <a:p>
            <a:r>
              <a:rPr lang="en-IN" sz="2000" dirty="0">
                <a:solidFill>
                  <a:srgbClr val="FFFFFF"/>
                </a:solidFill>
              </a:rPr>
              <a:t>PAP smear examination</a:t>
            </a:r>
          </a:p>
          <a:p>
            <a:r>
              <a:rPr lang="en-IN" sz="2000" dirty="0">
                <a:solidFill>
                  <a:srgbClr val="FFFFFF"/>
                </a:solidFill>
              </a:rPr>
              <a:t>CSF &amp; body fluid cytology</a:t>
            </a:r>
          </a:p>
        </p:txBody>
      </p:sp>
    </p:spTree>
    <p:extLst>
      <p:ext uri="{BB962C8B-B14F-4D97-AF65-F5344CB8AC3E}">
        <p14:creationId xmlns:p14="http://schemas.microsoft.com/office/powerpoint/2010/main" val="187439565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91DBB-4D61-52B2-9977-5E897653544E}"/>
              </a:ext>
            </a:extLst>
          </p:cNvPr>
          <p:cNvSpPr>
            <a:spLocks noGrp="1"/>
          </p:cNvSpPr>
          <p:nvPr>
            <p:ph type="title"/>
          </p:nvPr>
        </p:nvSpPr>
        <p:spPr>
          <a:xfrm>
            <a:off x="579011" y="539538"/>
            <a:ext cx="4367465" cy="1956332"/>
          </a:xfrm>
        </p:spPr>
        <p:txBody>
          <a:bodyPr anchor="b">
            <a:normAutofit/>
          </a:bodyPr>
          <a:lstStyle/>
          <a:p>
            <a:r>
              <a:rPr lang="en-US" sz="3200" dirty="0"/>
              <a:t>Biochemistry/ Clinical Chemistry</a:t>
            </a:r>
          </a:p>
        </p:txBody>
      </p:sp>
      <p:sp>
        <p:nvSpPr>
          <p:cNvPr id="3" name="Content Placeholder 2">
            <a:extLst>
              <a:ext uri="{FF2B5EF4-FFF2-40B4-BE49-F238E27FC236}">
                <a16:creationId xmlns:a16="http://schemas.microsoft.com/office/drawing/2014/main" id="{02811615-9B89-13B6-6326-A1DAAB378305}"/>
              </a:ext>
            </a:extLst>
          </p:cNvPr>
          <p:cNvSpPr>
            <a:spLocks noGrp="1"/>
          </p:cNvSpPr>
          <p:nvPr>
            <p:ph idx="1"/>
          </p:nvPr>
        </p:nvSpPr>
        <p:spPr>
          <a:xfrm>
            <a:off x="641502" y="2873044"/>
            <a:ext cx="4242484" cy="3319803"/>
          </a:xfrm>
        </p:spPr>
        <p:txBody>
          <a:bodyPr>
            <a:normAutofit/>
          </a:bodyPr>
          <a:lstStyle/>
          <a:p>
            <a:r>
              <a:rPr lang="en-IN" sz="2200" dirty="0"/>
              <a:t>Quantitative analysis of: </a:t>
            </a:r>
          </a:p>
          <a:p>
            <a:r>
              <a:rPr lang="en-IN" sz="2200" dirty="0"/>
              <a:t>Routine biochemical parameters and </a:t>
            </a:r>
          </a:p>
          <a:p>
            <a:r>
              <a:rPr lang="en-IN" sz="2200" dirty="0"/>
              <a:t>Special chemistry parameters (including hormones)</a:t>
            </a:r>
          </a:p>
          <a:p>
            <a:r>
              <a:rPr lang="en-IN" sz="2200" dirty="0"/>
              <a:t>Body fluid chemistry</a:t>
            </a:r>
          </a:p>
        </p:txBody>
      </p:sp>
      <p:pic>
        <p:nvPicPr>
          <p:cNvPr id="5" name="Picture 4" descr="A picture containing person, indoor&#10;&#10;Description automatically generated">
            <a:extLst>
              <a:ext uri="{FF2B5EF4-FFF2-40B4-BE49-F238E27FC236}">
                <a16:creationId xmlns:a16="http://schemas.microsoft.com/office/drawing/2014/main" id="{97FB28FD-6D45-CD64-A8BC-9F9B8EDC049B}"/>
              </a:ext>
            </a:extLst>
          </p:cNvPr>
          <p:cNvPicPr>
            <a:picLocks noChangeAspect="1"/>
          </p:cNvPicPr>
          <p:nvPr/>
        </p:nvPicPr>
        <p:blipFill rotWithShape="1">
          <a:blip r:embed="rId2"/>
          <a:srcRect l="29418" r="14412"/>
          <a:stretch/>
        </p:blipFill>
        <p:spPr>
          <a:xfrm>
            <a:off x="5311907" y="903"/>
            <a:ext cx="6876984" cy="685620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872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2ED4-98D1-FAC5-C1D3-7223104E01EB}"/>
              </a:ext>
            </a:extLst>
          </p:cNvPr>
          <p:cNvSpPr>
            <a:spLocks noGrp="1"/>
          </p:cNvSpPr>
          <p:nvPr>
            <p:ph type="title"/>
          </p:nvPr>
        </p:nvSpPr>
        <p:spPr>
          <a:xfrm>
            <a:off x="632359" y="640247"/>
            <a:ext cx="3428107" cy="832953"/>
          </a:xfrm>
        </p:spPr>
        <p:txBody>
          <a:bodyPr anchor="b">
            <a:normAutofit/>
          </a:bodyPr>
          <a:lstStyle/>
          <a:p>
            <a:r>
              <a:rPr lang="en-US" sz="3200" dirty="0"/>
              <a:t>Serology</a:t>
            </a:r>
          </a:p>
        </p:txBody>
      </p:sp>
      <p:sp>
        <p:nvSpPr>
          <p:cNvPr id="3" name="Content Placeholder 2">
            <a:extLst>
              <a:ext uri="{FF2B5EF4-FFF2-40B4-BE49-F238E27FC236}">
                <a16:creationId xmlns:a16="http://schemas.microsoft.com/office/drawing/2014/main" id="{7183D913-D5DF-9130-2C9C-BFF2B44E87BC}"/>
              </a:ext>
            </a:extLst>
          </p:cNvPr>
          <p:cNvSpPr>
            <a:spLocks noGrp="1"/>
          </p:cNvSpPr>
          <p:nvPr>
            <p:ph idx="1"/>
          </p:nvPr>
        </p:nvSpPr>
        <p:spPr>
          <a:xfrm>
            <a:off x="632359" y="1910080"/>
            <a:ext cx="3428107" cy="4754880"/>
          </a:xfrm>
        </p:spPr>
        <p:txBody>
          <a:bodyPr anchor="t">
            <a:normAutofit/>
          </a:bodyPr>
          <a:lstStyle/>
          <a:p>
            <a:r>
              <a:rPr lang="en-IN" sz="1900" dirty="0"/>
              <a:t>ELISA:</a:t>
            </a:r>
          </a:p>
          <a:p>
            <a:pPr lvl="1"/>
            <a:r>
              <a:rPr lang="en-IN" sz="1900" dirty="0"/>
              <a:t>Dengue</a:t>
            </a:r>
          </a:p>
          <a:p>
            <a:pPr lvl="1"/>
            <a:r>
              <a:rPr lang="en-IN" sz="1900" dirty="0"/>
              <a:t>Chikungunya</a:t>
            </a:r>
          </a:p>
          <a:p>
            <a:pPr lvl="1"/>
            <a:r>
              <a:rPr lang="en-IN" sz="1900" dirty="0"/>
              <a:t>Leptospirosis</a:t>
            </a:r>
          </a:p>
          <a:p>
            <a:pPr lvl="1"/>
            <a:r>
              <a:rPr lang="en-IN" sz="1900" dirty="0"/>
              <a:t>Scrub typhus</a:t>
            </a:r>
          </a:p>
          <a:p>
            <a:pPr lvl="1"/>
            <a:r>
              <a:rPr lang="en-IN" sz="1900" dirty="0"/>
              <a:t>Hepatitis A &amp; E etc.</a:t>
            </a:r>
          </a:p>
          <a:p>
            <a:r>
              <a:rPr lang="en-IN" sz="1900" dirty="0"/>
              <a:t>Rapid card tests</a:t>
            </a:r>
          </a:p>
          <a:p>
            <a:pPr lvl="1"/>
            <a:r>
              <a:rPr lang="en-IN" sz="1900" dirty="0"/>
              <a:t>Malaria</a:t>
            </a:r>
          </a:p>
          <a:p>
            <a:pPr lvl="1"/>
            <a:r>
              <a:rPr lang="en-IN" sz="1900" dirty="0"/>
              <a:t>Hepatitis B &amp; C</a:t>
            </a:r>
          </a:p>
          <a:p>
            <a:pPr lvl="1"/>
            <a:r>
              <a:rPr lang="en-IN" sz="1900" dirty="0"/>
              <a:t>HIV etc.</a:t>
            </a:r>
          </a:p>
          <a:p>
            <a:endParaRPr lang="en-US" sz="1900" dirty="0"/>
          </a:p>
        </p:txBody>
      </p:sp>
      <p:pic>
        <p:nvPicPr>
          <p:cNvPr id="4098" name="Picture 2" descr="What is an ELISA test?. ELISA tests are antibody-based… | by Macromoltek,  Inc. | Medium">
            <a:extLst>
              <a:ext uri="{FF2B5EF4-FFF2-40B4-BE49-F238E27FC236}">
                <a16:creationId xmlns:a16="http://schemas.microsoft.com/office/drawing/2014/main" id="{5BA841C9-B1AC-1A37-B9D2-612B1BE9C40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672" y="1125484"/>
            <a:ext cx="6901922" cy="460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26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5EC52-6CAD-AC61-28A4-70A82C6103BA}"/>
              </a:ext>
            </a:extLst>
          </p:cNvPr>
          <p:cNvSpPr>
            <a:spLocks noGrp="1"/>
          </p:cNvSpPr>
          <p:nvPr>
            <p:ph type="title"/>
          </p:nvPr>
        </p:nvSpPr>
        <p:spPr>
          <a:xfrm>
            <a:off x="396240" y="663120"/>
            <a:ext cx="5317204" cy="1493611"/>
          </a:xfrm>
        </p:spPr>
        <p:txBody>
          <a:bodyPr anchor="t">
            <a:normAutofit/>
          </a:bodyPr>
          <a:lstStyle/>
          <a:p>
            <a:r>
              <a:rPr lang="en-US" dirty="0"/>
              <a:t>Bacteriology (including TB)</a:t>
            </a:r>
          </a:p>
        </p:txBody>
      </p:sp>
      <p:sp>
        <p:nvSpPr>
          <p:cNvPr id="3" name="Content Placeholder 2">
            <a:extLst>
              <a:ext uri="{FF2B5EF4-FFF2-40B4-BE49-F238E27FC236}">
                <a16:creationId xmlns:a16="http://schemas.microsoft.com/office/drawing/2014/main" id="{FBF6C46B-AA43-7FAF-D756-560F7011D91C}"/>
              </a:ext>
            </a:extLst>
          </p:cNvPr>
          <p:cNvSpPr>
            <a:spLocks noGrp="1"/>
          </p:cNvSpPr>
          <p:nvPr>
            <p:ph idx="1"/>
          </p:nvPr>
        </p:nvSpPr>
        <p:spPr>
          <a:xfrm>
            <a:off x="231228" y="1692166"/>
            <a:ext cx="5780689" cy="5044965"/>
          </a:xfrm>
        </p:spPr>
        <p:txBody>
          <a:bodyPr>
            <a:noAutofit/>
          </a:bodyPr>
          <a:lstStyle/>
          <a:p>
            <a:r>
              <a:rPr lang="en-IN" sz="1800" dirty="0">
                <a:solidFill>
                  <a:schemeClr val="tx1">
                    <a:alpha val="60000"/>
                  </a:schemeClr>
                </a:solidFill>
              </a:rPr>
              <a:t>Microscopy</a:t>
            </a:r>
          </a:p>
          <a:p>
            <a:pPr marL="685629" lvl="2">
              <a:spcBef>
                <a:spcPts val="1000"/>
              </a:spcBef>
            </a:pPr>
            <a:r>
              <a:rPr lang="en-IN" sz="1800" dirty="0">
                <a:solidFill>
                  <a:schemeClr val="tx1">
                    <a:alpha val="60000"/>
                  </a:schemeClr>
                </a:solidFill>
              </a:rPr>
              <a:t>Wet mount</a:t>
            </a:r>
          </a:p>
          <a:p>
            <a:pPr marL="685629" lvl="2">
              <a:spcBef>
                <a:spcPts val="1000"/>
              </a:spcBef>
            </a:pPr>
            <a:r>
              <a:rPr lang="en-IN" sz="1800" dirty="0">
                <a:solidFill>
                  <a:schemeClr val="tx1">
                    <a:alpha val="60000"/>
                  </a:schemeClr>
                </a:solidFill>
              </a:rPr>
              <a:t>Gram stain, Albert stain (Diphtheria), AFB stain (Mycobacteria)</a:t>
            </a:r>
          </a:p>
          <a:p>
            <a:r>
              <a:rPr lang="en-IN" sz="1800" dirty="0">
                <a:solidFill>
                  <a:schemeClr val="tx1">
                    <a:alpha val="60000"/>
                  </a:schemeClr>
                </a:solidFill>
              </a:rPr>
              <a:t>Bacterial Culture</a:t>
            </a:r>
          </a:p>
          <a:p>
            <a:pPr marL="685629" lvl="2">
              <a:spcBef>
                <a:spcPts val="1000"/>
              </a:spcBef>
            </a:pPr>
            <a:r>
              <a:rPr lang="en-IN" sz="1800" dirty="0">
                <a:solidFill>
                  <a:schemeClr val="tx1">
                    <a:alpha val="60000"/>
                  </a:schemeClr>
                </a:solidFill>
              </a:rPr>
              <a:t>All clinical samples (including Urine, Blood, Stool, Pus and Sputum)</a:t>
            </a:r>
          </a:p>
          <a:p>
            <a:r>
              <a:rPr lang="en-IN" sz="1800" dirty="0">
                <a:solidFill>
                  <a:schemeClr val="tx1">
                    <a:alpha val="60000"/>
                  </a:schemeClr>
                </a:solidFill>
              </a:rPr>
              <a:t>Antimicrobial susceptibility testing</a:t>
            </a:r>
          </a:p>
          <a:p>
            <a:pPr marL="685629" lvl="2">
              <a:spcBef>
                <a:spcPts val="1000"/>
              </a:spcBef>
            </a:pPr>
            <a:r>
              <a:rPr lang="en-IN" sz="1800" dirty="0">
                <a:solidFill>
                  <a:schemeClr val="tx1">
                    <a:alpha val="60000"/>
                  </a:schemeClr>
                </a:solidFill>
              </a:rPr>
              <a:t>Preferably automated</a:t>
            </a:r>
          </a:p>
          <a:p>
            <a:r>
              <a:rPr lang="en-IN" sz="1800" dirty="0">
                <a:solidFill>
                  <a:schemeClr val="tx1">
                    <a:alpha val="60000"/>
                  </a:schemeClr>
                </a:solidFill>
              </a:rPr>
              <a:t>CB-NAAT for mycobacteria</a:t>
            </a:r>
          </a:p>
          <a:p>
            <a:r>
              <a:rPr lang="en-IN" sz="1800" dirty="0">
                <a:solidFill>
                  <a:schemeClr val="tx1">
                    <a:alpha val="60000"/>
                  </a:schemeClr>
                </a:solidFill>
              </a:rPr>
              <a:t>Microbiological analysis of Water:</a:t>
            </a:r>
          </a:p>
          <a:p>
            <a:pPr lvl="1"/>
            <a:r>
              <a:rPr lang="en-IN" sz="1800" dirty="0">
                <a:solidFill>
                  <a:schemeClr val="tx1">
                    <a:alpha val="60000"/>
                  </a:schemeClr>
                </a:solidFill>
              </a:rPr>
              <a:t>H</a:t>
            </a:r>
            <a:r>
              <a:rPr lang="en-IN" sz="1800" baseline="-25000" dirty="0">
                <a:solidFill>
                  <a:schemeClr val="tx1">
                    <a:alpha val="60000"/>
                  </a:schemeClr>
                </a:solidFill>
              </a:rPr>
              <a:t>2</a:t>
            </a:r>
            <a:r>
              <a:rPr lang="en-IN" sz="1800" dirty="0">
                <a:solidFill>
                  <a:schemeClr val="tx1">
                    <a:alpha val="60000"/>
                  </a:schemeClr>
                </a:solidFill>
              </a:rPr>
              <a:t>S test for screening</a:t>
            </a:r>
          </a:p>
          <a:p>
            <a:pPr lvl="1"/>
            <a:r>
              <a:rPr lang="en-IN" sz="1800" dirty="0">
                <a:solidFill>
                  <a:schemeClr val="tx1">
                    <a:alpha val="60000"/>
                  </a:schemeClr>
                </a:solidFill>
              </a:rPr>
              <a:t>Coliform presence/absence (PA) test for confirmation</a:t>
            </a:r>
          </a:p>
          <a:p>
            <a:endParaRPr lang="en-US" sz="1800" dirty="0">
              <a:solidFill>
                <a:schemeClr val="tx1">
                  <a:alpha val="60000"/>
                </a:schemeClr>
              </a:solidFill>
            </a:endParaRPr>
          </a:p>
        </p:txBody>
      </p:sp>
      <p:pic>
        <p:nvPicPr>
          <p:cNvPr id="4" name="Picture 3">
            <a:extLst>
              <a:ext uri="{FF2B5EF4-FFF2-40B4-BE49-F238E27FC236}">
                <a16:creationId xmlns:a16="http://schemas.microsoft.com/office/drawing/2014/main" id="{00562029-EADA-F91B-DE3A-55EE4CC19A36}"/>
              </a:ext>
            </a:extLst>
          </p:cNvPr>
          <p:cNvPicPr>
            <a:picLocks noChangeAspect="1"/>
          </p:cNvPicPr>
          <p:nvPr/>
        </p:nvPicPr>
        <p:blipFill rotWithShape="1">
          <a:blip r:embed="rId2">
            <a:extLst>
              <a:ext uri="{28A0092B-C50C-407E-A947-70E740481C1C}">
                <a14:useLocalDpi xmlns:a14="http://schemas.microsoft.com/office/drawing/2010/main" val="0"/>
              </a:ext>
            </a:extLst>
          </a:blip>
          <a:srcRect l="12120" r="1688" b="-1"/>
          <a:stretch/>
        </p:blipFill>
        <p:spPr>
          <a:xfrm>
            <a:off x="6098192" y="903"/>
            <a:ext cx="6092220" cy="3428097"/>
          </a:xfrm>
          <a:prstGeom prst="rect">
            <a:avLst/>
          </a:prstGeom>
        </p:spPr>
      </p:pic>
      <p:pic>
        <p:nvPicPr>
          <p:cNvPr id="6" name="Picture 5" descr="A picture containing red, indoor, close, fruit drink&#10;&#10;Description automatically generated">
            <a:extLst>
              <a:ext uri="{FF2B5EF4-FFF2-40B4-BE49-F238E27FC236}">
                <a16:creationId xmlns:a16="http://schemas.microsoft.com/office/drawing/2014/main" id="{EA92A6CD-A72C-CDF8-AAF6-DF168709E0C1}"/>
              </a:ext>
            </a:extLst>
          </p:cNvPr>
          <p:cNvPicPr>
            <a:picLocks noChangeAspect="1"/>
          </p:cNvPicPr>
          <p:nvPr/>
        </p:nvPicPr>
        <p:blipFill rotWithShape="1">
          <a:blip r:embed="rId3"/>
          <a:srcRect r="203" b="6"/>
          <a:stretch/>
        </p:blipFill>
        <p:spPr>
          <a:xfrm>
            <a:off x="6098195" y="3429000"/>
            <a:ext cx="3045014" cy="3428107"/>
          </a:xfrm>
          <a:prstGeom prst="rect">
            <a:avLst/>
          </a:prstGeom>
        </p:spPr>
      </p:pic>
      <p:pic>
        <p:nvPicPr>
          <p:cNvPr id="8" name="Picture 7">
            <a:extLst>
              <a:ext uri="{FF2B5EF4-FFF2-40B4-BE49-F238E27FC236}">
                <a16:creationId xmlns:a16="http://schemas.microsoft.com/office/drawing/2014/main" id="{47158E99-C876-E3C0-AEB8-2614ADE04C5D}"/>
              </a:ext>
            </a:extLst>
          </p:cNvPr>
          <p:cNvPicPr>
            <a:picLocks noChangeAspect="1"/>
          </p:cNvPicPr>
          <p:nvPr/>
        </p:nvPicPr>
        <p:blipFill rotWithShape="1">
          <a:blip r:embed="rId4"/>
          <a:srcRect t="7505" r="2" b="8623"/>
          <a:stretch/>
        </p:blipFill>
        <p:spPr>
          <a:xfrm>
            <a:off x="9143205" y="3429000"/>
            <a:ext cx="3045015" cy="3428107"/>
          </a:xfrm>
          <a:prstGeom prst="rect">
            <a:avLst/>
          </a:prstGeom>
        </p:spPr>
      </p:pic>
    </p:spTree>
    <p:extLst>
      <p:ext uri="{BB962C8B-B14F-4D97-AF65-F5344CB8AC3E}">
        <p14:creationId xmlns:p14="http://schemas.microsoft.com/office/powerpoint/2010/main" val="3791485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F0CA-3EE0-4955-6F7C-3906863E4607}"/>
              </a:ext>
            </a:extLst>
          </p:cNvPr>
          <p:cNvSpPr>
            <a:spLocks noGrp="1"/>
          </p:cNvSpPr>
          <p:nvPr>
            <p:ph type="title"/>
          </p:nvPr>
        </p:nvSpPr>
        <p:spPr>
          <a:xfrm>
            <a:off x="641501" y="326178"/>
            <a:ext cx="4367465" cy="903532"/>
          </a:xfrm>
        </p:spPr>
        <p:txBody>
          <a:bodyPr anchor="b">
            <a:normAutofit/>
          </a:bodyPr>
          <a:lstStyle/>
          <a:p>
            <a:r>
              <a:rPr lang="en-US" dirty="0"/>
              <a:t>Molecular tests</a:t>
            </a:r>
          </a:p>
        </p:txBody>
      </p:sp>
      <p:sp>
        <p:nvSpPr>
          <p:cNvPr id="3" name="Content Placeholder 2">
            <a:extLst>
              <a:ext uri="{FF2B5EF4-FFF2-40B4-BE49-F238E27FC236}">
                <a16:creationId xmlns:a16="http://schemas.microsoft.com/office/drawing/2014/main" id="{F4AE74E5-4889-827C-1ED8-E5CD73640470}"/>
              </a:ext>
            </a:extLst>
          </p:cNvPr>
          <p:cNvSpPr>
            <a:spLocks noGrp="1"/>
          </p:cNvSpPr>
          <p:nvPr>
            <p:ph idx="1"/>
          </p:nvPr>
        </p:nvSpPr>
        <p:spPr>
          <a:xfrm>
            <a:off x="641502" y="1807780"/>
            <a:ext cx="4242484" cy="4385068"/>
          </a:xfrm>
        </p:spPr>
        <p:txBody>
          <a:bodyPr>
            <a:normAutofit/>
          </a:bodyPr>
          <a:lstStyle/>
          <a:p>
            <a:r>
              <a:rPr lang="en-IN" sz="2200" dirty="0"/>
              <a:t>Real Time PCR </a:t>
            </a:r>
          </a:p>
          <a:p>
            <a:r>
              <a:rPr lang="en-IN" sz="2200" dirty="0"/>
              <a:t>Rapid diagnostic platforms for Influenza, COVID-19 and others</a:t>
            </a:r>
          </a:p>
          <a:p>
            <a:r>
              <a:rPr lang="en-IN" sz="2200" dirty="0"/>
              <a:t>Viral load for Hepatitis B &amp; C</a:t>
            </a:r>
          </a:p>
          <a:p>
            <a:endParaRPr lang="en-US" sz="2200" dirty="0"/>
          </a:p>
        </p:txBody>
      </p:sp>
      <p:pic>
        <p:nvPicPr>
          <p:cNvPr id="5" name="Picture 4" descr="A picture containing text, table, person, worktable&#10;&#10;Description automatically generated">
            <a:extLst>
              <a:ext uri="{FF2B5EF4-FFF2-40B4-BE49-F238E27FC236}">
                <a16:creationId xmlns:a16="http://schemas.microsoft.com/office/drawing/2014/main" id="{86A032E2-A242-713D-FE78-40053B2E6662}"/>
              </a:ext>
            </a:extLst>
          </p:cNvPr>
          <p:cNvPicPr>
            <a:picLocks noChangeAspect="1"/>
          </p:cNvPicPr>
          <p:nvPr/>
        </p:nvPicPr>
        <p:blipFill rotWithShape="1">
          <a:blip r:embed="rId2"/>
          <a:srcRect t="22472" r="-1" b="21447"/>
          <a:stretch/>
        </p:blipFill>
        <p:spPr>
          <a:xfrm>
            <a:off x="5311907" y="903"/>
            <a:ext cx="6876984" cy="685620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32131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Arrow">
            <a:extLst>
              <a:ext uri="{FF2B5EF4-FFF2-40B4-BE49-F238E27FC236}">
                <a16:creationId xmlns:a16="http://schemas.microsoft.com/office/drawing/2014/main" id="{161373FD-8C23-9241-A406-A19C9297271C}"/>
              </a:ext>
            </a:extLst>
          </p:cNvPr>
          <p:cNvSpPr/>
          <p:nvPr/>
        </p:nvSpPr>
        <p:spPr>
          <a:xfrm rot="16200000">
            <a:off x="5709211" y="3306182"/>
            <a:ext cx="2440959" cy="599377"/>
          </a:xfrm>
          <a:prstGeom prst="rightArrow">
            <a:avLst>
              <a:gd name="adj1" fmla="val 55584"/>
              <a:gd name="adj2" fmla="val 70461"/>
            </a:avLst>
          </a:prstGeom>
          <a:solidFill>
            <a:schemeClr val="accent3"/>
          </a:solidFill>
          <a:ln w="12700" cap="flat">
            <a:noFill/>
            <a:miter lim="400000"/>
          </a:ln>
          <a:effectLst/>
        </p:spPr>
        <p:txBody>
          <a:bodyPr wrap="square" lIns="0" tIns="0" rIns="0" bIns="0" numCol="1" anchor="t">
            <a:noAutofit/>
          </a:bodyPr>
          <a:lstStyle/>
          <a:p>
            <a:endParaRPr sz="2532" dirty="0">
              <a:latin typeface="Work Sans Light" pitchFamily="2" charset="77"/>
            </a:endParaRPr>
          </a:p>
        </p:txBody>
      </p:sp>
      <p:sp>
        <p:nvSpPr>
          <p:cNvPr id="44" name="Arrow">
            <a:extLst>
              <a:ext uri="{FF2B5EF4-FFF2-40B4-BE49-F238E27FC236}">
                <a16:creationId xmlns:a16="http://schemas.microsoft.com/office/drawing/2014/main" id="{E3AB1FC4-3728-814C-9140-21544E96C7B5}"/>
              </a:ext>
            </a:extLst>
          </p:cNvPr>
          <p:cNvSpPr/>
          <p:nvPr/>
        </p:nvSpPr>
        <p:spPr>
          <a:xfrm rot="16200000">
            <a:off x="4035753" y="3306182"/>
            <a:ext cx="2440959" cy="599377"/>
          </a:xfrm>
          <a:prstGeom prst="rightArrow">
            <a:avLst>
              <a:gd name="adj1" fmla="val 55584"/>
              <a:gd name="adj2" fmla="val 70461"/>
            </a:avLst>
          </a:prstGeom>
          <a:solidFill>
            <a:schemeClr val="accent2"/>
          </a:solidFill>
          <a:ln w="12700" cap="flat">
            <a:noFill/>
            <a:miter lim="400000"/>
          </a:ln>
          <a:effectLst/>
        </p:spPr>
        <p:txBody>
          <a:bodyPr wrap="square" lIns="0" tIns="0" rIns="0" bIns="0" numCol="1" anchor="t">
            <a:noAutofit/>
          </a:bodyPr>
          <a:lstStyle/>
          <a:p>
            <a:endParaRPr sz="2532" dirty="0">
              <a:latin typeface="Work Sans Light" pitchFamily="2" charset="77"/>
            </a:endParaRPr>
          </a:p>
        </p:txBody>
      </p:sp>
      <p:grpSp>
        <p:nvGrpSpPr>
          <p:cNvPr id="45" name="Group">
            <a:extLst>
              <a:ext uri="{FF2B5EF4-FFF2-40B4-BE49-F238E27FC236}">
                <a16:creationId xmlns:a16="http://schemas.microsoft.com/office/drawing/2014/main" id="{3B5E31B0-53ED-E842-8BA0-BF0E41E52D03}"/>
              </a:ext>
            </a:extLst>
          </p:cNvPr>
          <p:cNvGrpSpPr/>
          <p:nvPr/>
        </p:nvGrpSpPr>
        <p:grpSpPr>
          <a:xfrm>
            <a:off x="6592477" y="2840919"/>
            <a:ext cx="2112960" cy="1985432"/>
            <a:chOff x="0" y="0"/>
            <a:chExt cx="3005094" cy="2823720"/>
          </a:xfrm>
          <a:solidFill>
            <a:schemeClr val="accent4"/>
          </a:solidFill>
        </p:grpSpPr>
        <p:sp>
          <p:nvSpPr>
            <p:cNvPr id="49" name="Rectangle">
              <a:extLst>
                <a:ext uri="{FF2B5EF4-FFF2-40B4-BE49-F238E27FC236}">
                  <a16:creationId xmlns:a16="http://schemas.microsoft.com/office/drawing/2014/main" id="{5EBD1440-25BD-8942-AF03-6FAB7890B08C}"/>
                </a:ext>
              </a:extLst>
            </p:cNvPr>
            <p:cNvSpPr/>
            <p:nvPr/>
          </p:nvSpPr>
          <p:spPr>
            <a:xfrm>
              <a:off x="0" y="2397899"/>
              <a:ext cx="2824393" cy="425822"/>
            </a:xfrm>
            <a:prstGeom prst="rect">
              <a:avLst/>
            </a:prstGeom>
            <a:grpFill/>
            <a:ln w="12700" cap="flat">
              <a:noFill/>
              <a:miter lim="400000"/>
            </a:ln>
            <a:effectLst/>
          </p:spPr>
          <p:txBody>
            <a:bodyPr wrap="square" lIns="0" tIns="0" rIns="0" bIns="0" numCol="1" anchor="t">
              <a:noAutofit/>
            </a:bodyPr>
            <a:lstStyle/>
            <a:p>
              <a:endParaRPr sz="2532" dirty="0">
                <a:latin typeface="Work Sans Light" pitchFamily="2" charset="77"/>
              </a:endParaRPr>
            </a:p>
          </p:txBody>
        </p:sp>
        <p:sp>
          <p:nvSpPr>
            <p:cNvPr id="50" name="Arrow">
              <a:extLst>
                <a:ext uri="{FF2B5EF4-FFF2-40B4-BE49-F238E27FC236}">
                  <a16:creationId xmlns:a16="http://schemas.microsoft.com/office/drawing/2014/main" id="{1512C230-C4FB-9B48-9A10-F78835672544}"/>
                </a:ext>
              </a:extLst>
            </p:cNvPr>
            <p:cNvSpPr/>
            <p:nvPr/>
          </p:nvSpPr>
          <p:spPr>
            <a:xfrm rot="16200000">
              <a:off x="1198260" y="1016886"/>
              <a:ext cx="2823722" cy="789948"/>
            </a:xfrm>
            <a:prstGeom prst="rightArrow">
              <a:avLst>
                <a:gd name="adj1" fmla="val 55584"/>
                <a:gd name="adj2" fmla="val 72476"/>
              </a:avLst>
            </a:prstGeom>
            <a:grpFill/>
            <a:ln w="12700" cap="flat">
              <a:noFill/>
              <a:miter lim="400000"/>
            </a:ln>
            <a:effectLst/>
          </p:spPr>
          <p:txBody>
            <a:bodyPr wrap="square" lIns="0" tIns="0" rIns="0" bIns="0" numCol="1" anchor="t">
              <a:noAutofit/>
            </a:bodyPr>
            <a:lstStyle/>
            <a:p>
              <a:endParaRPr sz="2532" dirty="0">
                <a:latin typeface="Work Sans Light" pitchFamily="2" charset="77"/>
              </a:endParaRPr>
            </a:p>
          </p:txBody>
        </p:sp>
      </p:grpSp>
      <p:grpSp>
        <p:nvGrpSpPr>
          <p:cNvPr id="46" name="Group">
            <a:extLst>
              <a:ext uri="{FF2B5EF4-FFF2-40B4-BE49-F238E27FC236}">
                <a16:creationId xmlns:a16="http://schemas.microsoft.com/office/drawing/2014/main" id="{A447C9E3-BAF7-394A-B1C7-62EE2477CE01}"/>
              </a:ext>
            </a:extLst>
          </p:cNvPr>
          <p:cNvGrpSpPr/>
          <p:nvPr/>
        </p:nvGrpSpPr>
        <p:grpSpPr>
          <a:xfrm>
            <a:off x="3486563" y="2840918"/>
            <a:ext cx="2112960" cy="1985433"/>
            <a:chOff x="-1412200" y="-1"/>
            <a:chExt cx="3005095" cy="2823722"/>
          </a:xfrm>
        </p:grpSpPr>
        <p:sp>
          <p:nvSpPr>
            <p:cNvPr id="47" name="Rectangle">
              <a:extLst>
                <a:ext uri="{FF2B5EF4-FFF2-40B4-BE49-F238E27FC236}">
                  <a16:creationId xmlns:a16="http://schemas.microsoft.com/office/drawing/2014/main" id="{33124333-199E-1E40-9CEC-B343973B0413}"/>
                </a:ext>
              </a:extLst>
            </p:cNvPr>
            <p:cNvSpPr/>
            <p:nvPr/>
          </p:nvSpPr>
          <p:spPr>
            <a:xfrm>
              <a:off x="-1231499" y="2397899"/>
              <a:ext cx="2824394" cy="425822"/>
            </a:xfrm>
            <a:prstGeom prst="rect">
              <a:avLst/>
            </a:prstGeom>
            <a:solidFill>
              <a:schemeClr val="accent1"/>
            </a:solidFill>
            <a:ln w="12700" cap="flat">
              <a:noFill/>
              <a:miter lim="400000"/>
            </a:ln>
            <a:effectLst/>
          </p:spPr>
          <p:txBody>
            <a:bodyPr wrap="square" lIns="0" tIns="0" rIns="0" bIns="0" numCol="1" anchor="t">
              <a:noAutofit/>
            </a:bodyPr>
            <a:lstStyle/>
            <a:p>
              <a:endParaRPr sz="2532" dirty="0">
                <a:latin typeface="Work Sans Light" pitchFamily="2" charset="77"/>
              </a:endParaRPr>
            </a:p>
          </p:txBody>
        </p:sp>
        <p:sp>
          <p:nvSpPr>
            <p:cNvPr id="48" name="Arrow">
              <a:extLst>
                <a:ext uri="{FF2B5EF4-FFF2-40B4-BE49-F238E27FC236}">
                  <a16:creationId xmlns:a16="http://schemas.microsoft.com/office/drawing/2014/main" id="{1B4BCA2A-B0CE-5444-B9F0-37518823CFF6}"/>
                </a:ext>
              </a:extLst>
            </p:cNvPr>
            <p:cNvSpPr/>
            <p:nvPr/>
          </p:nvSpPr>
          <p:spPr>
            <a:xfrm rot="16200000">
              <a:off x="-2429087" y="1016886"/>
              <a:ext cx="2823721" cy="789948"/>
            </a:xfrm>
            <a:prstGeom prst="rightArrow">
              <a:avLst>
                <a:gd name="adj1" fmla="val 55584"/>
                <a:gd name="adj2" fmla="val 72476"/>
              </a:avLst>
            </a:prstGeom>
            <a:solidFill>
              <a:schemeClr val="accent1"/>
            </a:solidFill>
            <a:ln w="12700" cap="flat">
              <a:noFill/>
              <a:miter lim="400000"/>
            </a:ln>
            <a:effectLst/>
          </p:spPr>
          <p:txBody>
            <a:bodyPr wrap="square" lIns="0" tIns="0" rIns="0" bIns="0" numCol="1" anchor="t">
              <a:noAutofit/>
            </a:bodyPr>
            <a:lstStyle/>
            <a:p>
              <a:endParaRPr sz="2532" dirty="0">
                <a:latin typeface="Work Sans Light" pitchFamily="2" charset="77"/>
              </a:endParaRPr>
            </a:p>
          </p:txBody>
        </p:sp>
      </p:grpSp>
      <p:sp>
        <p:nvSpPr>
          <p:cNvPr id="42" name="Circle">
            <a:extLst>
              <a:ext uri="{FF2B5EF4-FFF2-40B4-BE49-F238E27FC236}">
                <a16:creationId xmlns:a16="http://schemas.microsoft.com/office/drawing/2014/main" id="{04A830E1-AE7B-9A40-89C1-1BD2D4D44E00}"/>
              </a:ext>
            </a:extLst>
          </p:cNvPr>
          <p:cNvSpPr/>
          <p:nvPr/>
        </p:nvSpPr>
        <p:spPr>
          <a:xfrm>
            <a:off x="4849864" y="1534070"/>
            <a:ext cx="794363" cy="794363"/>
          </a:xfrm>
          <a:prstGeom prst="ellipse">
            <a:avLst/>
          </a:prstGeom>
          <a:solidFill>
            <a:schemeClr val="accent2"/>
          </a:solidFill>
          <a:ln w="12700" cap="flat">
            <a:noFill/>
            <a:miter lim="400000"/>
          </a:ln>
          <a:effectLst/>
        </p:spPr>
        <p:txBody>
          <a:bodyPr wrap="square" lIns="0" tIns="0" rIns="0" bIns="0" numCol="1" anchor="t">
            <a:noAutofit/>
          </a:bodyPr>
          <a:lstStyle/>
          <a:p>
            <a:endParaRPr sz="2532" dirty="0">
              <a:latin typeface="Work Sans Light" pitchFamily="2" charset="77"/>
            </a:endParaRPr>
          </a:p>
        </p:txBody>
      </p:sp>
      <p:sp>
        <p:nvSpPr>
          <p:cNvPr id="40" name="Circle">
            <a:extLst>
              <a:ext uri="{FF2B5EF4-FFF2-40B4-BE49-F238E27FC236}">
                <a16:creationId xmlns:a16="http://schemas.microsoft.com/office/drawing/2014/main" id="{26FCD9EC-1501-F648-8651-9BFE759033B4}"/>
              </a:ext>
            </a:extLst>
          </p:cNvPr>
          <p:cNvSpPr/>
          <p:nvPr/>
        </p:nvSpPr>
        <p:spPr>
          <a:xfrm>
            <a:off x="8030538" y="1983297"/>
            <a:ext cx="794363" cy="794363"/>
          </a:xfrm>
          <a:prstGeom prst="ellipse">
            <a:avLst/>
          </a:prstGeom>
          <a:solidFill>
            <a:schemeClr val="accent4"/>
          </a:solidFill>
          <a:ln w="12700" cap="flat">
            <a:noFill/>
            <a:miter lim="400000"/>
          </a:ln>
          <a:effectLst/>
        </p:spPr>
        <p:txBody>
          <a:bodyPr wrap="square" lIns="0" tIns="0" rIns="0" bIns="0" numCol="1" anchor="t">
            <a:noAutofit/>
          </a:bodyPr>
          <a:lstStyle/>
          <a:p>
            <a:endParaRPr sz="2532" dirty="0">
              <a:latin typeface="Work Sans Light" pitchFamily="2" charset="77"/>
            </a:endParaRPr>
          </a:p>
        </p:txBody>
      </p:sp>
      <p:sp>
        <p:nvSpPr>
          <p:cNvPr id="38" name="Circle">
            <a:extLst>
              <a:ext uri="{FF2B5EF4-FFF2-40B4-BE49-F238E27FC236}">
                <a16:creationId xmlns:a16="http://schemas.microsoft.com/office/drawing/2014/main" id="{F78E831A-CCC0-1443-93D6-E0A324260480}"/>
              </a:ext>
            </a:extLst>
          </p:cNvPr>
          <p:cNvSpPr/>
          <p:nvPr/>
        </p:nvSpPr>
        <p:spPr>
          <a:xfrm>
            <a:off x="3367099" y="1983297"/>
            <a:ext cx="794363" cy="794363"/>
          </a:xfrm>
          <a:prstGeom prst="ellipse">
            <a:avLst/>
          </a:prstGeom>
          <a:solidFill>
            <a:schemeClr val="accent1"/>
          </a:solidFill>
          <a:ln w="12700" cap="flat">
            <a:noFill/>
            <a:miter lim="400000"/>
          </a:ln>
          <a:effectLst/>
        </p:spPr>
        <p:txBody>
          <a:bodyPr wrap="square" lIns="0" tIns="0" rIns="0" bIns="0" numCol="1" anchor="t">
            <a:noAutofit/>
          </a:bodyPr>
          <a:lstStyle/>
          <a:p>
            <a:endParaRPr sz="2532" dirty="0">
              <a:latin typeface="Work Sans Light" pitchFamily="2" charset="77"/>
            </a:endParaRPr>
          </a:p>
        </p:txBody>
      </p:sp>
      <p:grpSp>
        <p:nvGrpSpPr>
          <p:cNvPr id="27" name="Group">
            <a:extLst>
              <a:ext uri="{FF2B5EF4-FFF2-40B4-BE49-F238E27FC236}">
                <a16:creationId xmlns:a16="http://schemas.microsoft.com/office/drawing/2014/main" id="{C1904CB4-ACA0-6C4B-924C-D9DCF4696723}"/>
              </a:ext>
            </a:extLst>
          </p:cNvPr>
          <p:cNvGrpSpPr/>
          <p:nvPr/>
        </p:nvGrpSpPr>
        <p:grpSpPr>
          <a:xfrm>
            <a:off x="4169052" y="3321649"/>
            <a:ext cx="3853896" cy="3081510"/>
            <a:chOff x="0" y="0"/>
            <a:chExt cx="3954149" cy="3161671"/>
          </a:xfrm>
        </p:grpSpPr>
        <p:sp>
          <p:nvSpPr>
            <p:cNvPr id="28" name="Shape">
              <a:extLst>
                <a:ext uri="{FF2B5EF4-FFF2-40B4-BE49-F238E27FC236}">
                  <a16:creationId xmlns:a16="http://schemas.microsoft.com/office/drawing/2014/main" id="{71E93B40-1326-6545-B424-D1A2067C1F9F}"/>
                </a:ext>
              </a:extLst>
            </p:cNvPr>
            <p:cNvSpPr/>
            <p:nvPr/>
          </p:nvSpPr>
          <p:spPr>
            <a:xfrm>
              <a:off x="0" y="0"/>
              <a:ext cx="3954150" cy="2373186"/>
            </a:xfrm>
            <a:custGeom>
              <a:avLst/>
              <a:gdLst/>
              <a:ahLst/>
              <a:cxnLst>
                <a:cxn ang="0">
                  <a:pos x="wd2" y="hd2"/>
                </a:cxn>
                <a:cxn ang="5400000">
                  <a:pos x="wd2" y="hd2"/>
                </a:cxn>
                <a:cxn ang="10800000">
                  <a:pos x="wd2" y="hd2"/>
                </a:cxn>
                <a:cxn ang="16200000">
                  <a:pos x="wd2" y="hd2"/>
                </a:cxn>
              </a:cxnLst>
              <a:rect l="0" t="0" r="r" b="b"/>
              <a:pathLst>
                <a:path w="21600" h="21600" extrusionOk="0">
                  <a:moveTo>
                    <a:pt x="20984" y="0"/>
                  </a:moveTo>
                  <a:lnTo>
                    <a:pt x="616" y="0"/>
                  </a:lnTo>
                  <a:cubicBezTo>
                    <a:pt x="277" y="0"/>
                    <a:pt x="0" y="464"/>
                    <a:pt x="0" y="1030"/>
                  </a:cubicBezTo>
                  <a:lnTo>
                    <a:pt x="0" y="21600"/>
                  </a:lnTo>
                  <a:lnTo>
                    <a:pt x="21600" y="21600"/>
                  </a:lnTo>
                  <a:lnTo>
                    <a:pt x="21600" y="1030"/>
                  </a:lnTo>
                  <a:cubicBezTo>
                    <a:pt x="21600" y="464"/>
                    <a:pt x="21323" y="0"/>
                    <a:pt x="20984" y="0"/>
                  </a:cubicBezTo>
                  <a:close/>
                </a:path>
              </a:pathLst>
            </a:custGeom>
            <a:solidFill>
              <a:srgbClr val="7F7F7F"/>
            </a:solidFill>
            <a:ln w="12700" cap="flat">
              <a:noFill/>
              <a:miter lim="400000"/>
            </a:ln>
            <a:effectLst/>
          </p:spPr>
          <p:txBody>
            <a:bodyPr wrap="square" lIns="26789" tIns="26789" rIns="26789" bIns="26789" numCol="1" anchor="ctr">
              <a:noAutofit/>
            </a:bodyPr>
            <a:lstStyle/>
            <a:p>
              <a:endParaRPr sz="2532" dirty="0">
                <a:latin typeface="Work Sans Light" pitchFamily="2" charset="77"/>
              </a:endParaRPr>
            </a:p>
          </p:txBody>
        </p:sp>
        <p:sp>
          <p:nvSpPr>
            <p:cNvPr id="29" name="Shape">
              <a:extLst>
                <a:ext uri="{FF2B5EF4-FFF2-40B4-BE49-F238E27FC236}">
                  <a16:creationId xmlns:a16="http://schemas.microsoft.com/office/drawing/2014/main" id="{858AA5AA-813A-2149-8391-5B9F3AF96A3C}"/>
                </a:ext>
              </a:extLst>
            </p:cNvPr>
            <p:cNvSpPr/>
            <p:nvPr/>
          </p:nvSpPr>
          <p:spPr>
            <a:xfrm>
              <a:off x="1361484" y="2727357"/>
              <a:ext cx="1231181" cy="434315"/>
            </a:xfrm>
            <a:custGeom>
              <a:avLst/>
              <a:gdLst/>
              <a:ahLst/>
              <a:cxnLst>
                <a:cxn ang="0">
                  <a:pos x="wd2" y="hd2"/>
                </a:cxn>
                <a:cxn ang="5400000">
                  <a:pos x="wd2" y="hd2"/>
                </a:cxn>
                <a:cxn ang="10800000">
                  <a:pos x="wd2" y="hd2"/>
                </a:cxn>
                <a:cxn ang="16200000">
                  <a:pos x="wd2" y="hd2"/>
                </a:cxn>
              </a:cxnLst>
              <a:rect l="0" t="0" r="r" b="b"/>
              <a:pathLst>
                <a:path w="21268" h="21562" extrusionOk="0">
                  <a:moveTo>
                    <a:pt x="1472" y="14586"/>
                  </a:moveTo>
                  <a:cubicBezTo>
                    <a:pt x="617" y="16291"/>
                    <a:pt x="-171" y="18784"/>
                    <a:pt x="32" y="20202"/>
                  </a:cubicBezTo>
                  <a:cubicBezTo>
                    <a:pt x="158" y="21080"/>
                    <a:pt x="390" y="21278"/>
                    <a:pt x="602" y="21405"/>
                  </a:cubicBezTo>
                  <a:cubicBezTo>
                    <a:pt x="802" y="21525"/>
                    <a:pt x="1241" y="21600"/>
                    <a:pt x="1353" y="21542"/>
                  </a:cubicBezTo>
                  <a:lnTo>
                    <a:pt x="19917" y="21542"/>
                  </a:lnTo>
                  <a:cubicBezTo>
                    <a:pt x="19932" y="21550"/>
                    <a:pt x="20500" y="21481"/>
                    <a:pt x="20669" y="21405"/>
                  </a:cubicBezTo>
                  <a:cubicBezTo>
                    <a:pt x="20878" y="21309"/>
                    <a:pt x="21111" y="21117"/>
                    <a:pt x="21238" y="20202"/>
                  </a:cubicBezTo>
                  <a:cubicBezTo>
                    <a:pt x="21429" y="18827"/>
                    <a:pt x="20652" y="16299"/>
                    <a:pt x="19798" y="14586"/>
                  </a:cubicBezTo>
                  <a:cubicBezTo>
                    <a:pt x="18074" y="11269"/>
                    <a:pt x="17696" y="2205"/>
                    <a:pt x="17535" y="0"/>
                  </a:cubicBezTo>
                  <a:lnTo>
                    <a:pt x="3736" y="0"/>
                  </a:lnTo>
                  <a:cubicBezTo>
                    <a:pt x="3583" y="2255"/>
                    <a:pt x="3198" y="11276"/>
                    <a:pt x="1472" y="14586"/>
                  </a:cubicBezTo>
                  <a:close/>
                </a:path>
              </a:pathLst>
            </a:custGeom>
            <a:solidFill>
              <a:srgbClr val="B9B9B9"/>
            </a:solidFill>
            <a:ln w="12700" cap="flat">
              <a:noFill/>
              <a:miter lim="400000"/>
            </a:ln>
            <a:effectLst/>
          </p:spPr>
          <p:txBody>
            <a:bodyPr wrap="square" lIns="35719" tIns="35719" rIns="35719" bIns="35719" numCol="1" anchor="ctr">
              <a:noAutofit/>
            </a:bodyPr>
            <a:lstStyle/>
            <a:p>
              <a:endParaRPr sz="2532" dirty="0">
                <a:latin typeface="Work Sans Light" pitchFamily="2" charset="77"/>
              </a:endParaRPr>
            </a:p>
          </p:txBody>
        </p:sp>
        <p:sp>
          <p:nvSpPr>
            <p:cNvPr id="30" name="Shape">
              <a:extLst>
                <a:ext uri="{FF2B5EF4-FFF2-40B4-BE49-F238E27FC236}">
                  <a16:creationId xmlns:a16="http://schemas.microsoft.com/office/drawing/2014/main" id="{E51E1224-3637-D348-8B13-84F28D24F1DE}"/>
                </a:ext>
              </a:extLst>
            </p:cNvPr>
            <p:cNvSpPr/>
            <p:nvPr/>
          </p:nvSpPr>
          <p:spPr>
            <a:xfrm>
              <a:off x="0" y="2372367"/>
              <a:ext cx="3954150" cy="35499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12"/>
                  </a:lnTo>
                  <a:cubicBezTo>
                    <a:pt x="0" y="18500"/>
                    <a:pt x="277" y="21600"/>
                    <a:pt x="616" y="21600"/>
                  </a:cubicBezTo>
                  <a:lnTo>
                    <a:pt x="8721" y="21600"/>
                  </a:lnTo>
                  <a:lnTo>
                    <a:pt x="13066" y="21600"/>
                  </a:lnTo>
                  <a:lnTo>
                    <a:pt x="20984" y="21600"/>
                  </a:lnTo>
                  <a:cubicBezTo>
                    <a:pt x="21323" y="21600"/>
                    <a:pt x="21600" y="18500"/>
                    <a:pt x="21600" y="14712"/>
                  </a:cubicBezTo>
                  <a:lnTo>
                    <a:pt x="21600" y="0"/>
                  </a:lnTo>
                  <a:cubicBezTo>
                    <a:pt x="21600" y="0"/>
                    <a:pt x="0" y="0"/>
                    <a:pt x="0" y="0"/>
                  </a:cubicBezTo>
                  <a:close/>
                </a:path>
              </a:pathLst>
            </a:custGeom>
            <a:solidFill>
              <a:srgbClr val="E5E5E5"/>
            </a:solidFill>
            <a:ln w="12700" cap="flat">
              <a:noFill/>
              <a:miter lim="400000"/>
            </a:ln>
            <a:effectLst/>
          </p:spPr>
          <p:txBody>
            <a:bodyPr wrap="square" lIns="35719" tIns="35719" rIns="35719" bIns="35719" numCol="1" anchor="ctr">
              <a:noAutofit/>
            </a:bodyPr>
            <a:lstStyle/>
            <a:p>
              <a:endParaRPr sz="2532" dirty="0">
                <a:latin typeface="Work Sans Light" pitchFamily="2" charset="77"/>
              </a:endParaRPr>
            </a:p>
          </p:txBody>
        </p:sp>
        <p:sp>
          <p:nvSpPr>
            <p:cNvPr id="31" name="Circle">
              <a:extLst>
                <a:ext uri="{FF2B5EF4-FFF2-40B4-BE49-F238E27FC236}">
                  <a16:creationId xmlns:a16="http://schemas.microsoft.com/office/drawing/2014/main" id="{54BAFECA-511C-994E-ABB1-3D8BB1F50EAA}"/>
                </a:ext>
              </a:extLst>
            </p:cNvPr>
            <p:cNvSpPr/>
            <p:nvPr/>
          </p:nvSpPr>
          <p:spPr>
            <a:xfrm>
              <a:off x="1916458" y="2489246"/>
              <a:ext cx="121233" cy="121232"/>
            </a:xfrm>
            <a:prstGeom prst="ellipse">
              <a:avLst/>
            </a:prstGeom>
            <a:solidFill>
              <a:srgbClr val="7F7F7F"/>
            </a:solidFill>
            <a:ln w="12700" cap="flat">
              <a:noFill/>
              <a:miter lim="400000"/>
            </a:ln>
            <a:effectLst/>
          </p:spPr>
          <p:txBody>
            <a:bodyPr wrap="square" lIns="0" tIns="0" rIns="0" bIns="0" numCol="1" anchor="t">
              <a:noAutofit/>
            </a:bodyPr>
            <a:lstStyle/>
            <a:p>
              <a:endParaRPr sz="2532" dirty="0">
                <a:latin typeface="Work Sans Light" pitchFamily="2" charset="77"/>
              </a:endParaRPr>
            </a:p>
          </p:txBody>
        </p:sp>
        <p:sp>
          <p:nvSpPr>
            <p:cNvPr id="32" name="Rectangle">
              <a:extLst>
                <a:ext uri="{FF2B5EF4-FFF2-40B4-BE49-F238E27FC236}">
                  <a16:creationId xmlns:a16="http://schemas.microsoft.com/office/drawing/2014/main" id="{314BEF76-2C09-E24D-8FE3-6E3BDB14F426}"/>
                </a:ext>
              </a:extLst>
            </p:cNvPr>
            <p:cNvSpPr/>
            <p:nvPr/>
          </p:nvSpPr>
          <p:spPr>
            <a:xfrm>
              <a:off x="140956" y="135965"/>
              <a:ext cx="3672237" cy="2101256"/>
            </a:xfrm>
            <a:prstGeom prst="rect">
              <a:avLst/>
            </a:prstGeom>
            <a:solidFill>
              <a:srgbClr val="FFFFFF"/>
            </a:solidFill>
            <a:ln w="12700" cap="flat">
              <a:noFill/>
              <a:miter lim="400000"/>
            </a:ln>
            <a:effectLst/>
          </p:spPr>
          <p:txBody>
            <a:bodyPr wrap="square" lIns="0" tIns="0" rIns="0" bIns="0" numCol="1" anchor="t">
              <a:noAutofit/>
            </a:bodyPr>
            <a:lstStyle/>
            <a:p>
              <a:endParaRPr sz="2532" dirty="0">
                <a:latin typeface="Work Sans Light" pitchFamily="2" charset="77"/>
              </a:endParaRPr>
            </a:p>
          </p:txBody>
        </p:sp>
      </p:grpSp>
      <p:sp>
        <p:nvSpPr>
          <p:cNvPr id="58" name="TextBox 57">
            <a:extLst>
              <a:ext uri="{FF2B5EF4-FFF2-40B4-BE49-F238E27FC236}">
                <a16:creationId xmlns:a16="http://schemas.microsoft.com/office/drawing/2014/main" id="{5C7179AD-646F-1B45-99FD-D49B9C4D5F42}"/>
              </a:ext>
            </a:extLst>
          </p:cNvPr>
          <p:cNvSpPr txBox="1"/>
          <p:nvPr/>
        </p:nvSpPr>
        <p:spPr>
          <a:xfrm>
            <a:off x="321920" y="542547"/>
            <a:ext cx="11430000" cy="584775"/>
          </a:xfrm>
          <a:prstGeom prst="rect">
            <a:avLst/>
          </a:prstGeom>
          <a:noFill/>
        </p:spPr>
        <p:txBody>
          <a:bodyPr wrap="square" rtlCol="0" anchor="t">
            <a:spAutoFit/>
          </a:bodyPr>
          <a:lstStyle/>
          <a:p>
            <a:pPr algn="ctr"/>
            <a:r>
              <a:rPr lang="en-US" sz="3200" b="1" dirty="0">
                <a:solidFill>
                  <a:schemeClr val="tx2"/>
                </a:solidFill>
                <a:latin typeface="+mj-lt"/>
                <a:cs typeface="Poppins" pitchFamily="2" charset="77"/>
              </a:rPr>
              <a:t>Set-up IPHL- Ideally at District Hospital </a:t>
            </a:r>
          </a:p>
        </p:txBody>
      </p:sp>
      <p:sp>
        <p:nvSpPr>
          <p:cNvPr id="60" name="Freeform 621">
            <a:extLst>
              <a:ext uri="{FF2B5EF4-FFF2-40B4-BE49-F238E27FC236}">
                <a16:creationId xmlns:a16="http://schemas.microsoft.com/office/drawing/2014/main" id="{7A17C6F6-0D4B-0746-8DE3-D046DCB7D0F1}"/>
              </a:ext>
            </a:extLst>
          </p:cNvPr>
          <p:cNvSpPr>
            <a:spLocks noChangeArrowheads="1"/>
          </p:cNvSpPr>
          <p:nvPr/>
        </p:nvSpPr>
        <p:spPr bwMode="auto">
          <a:xfrm>
            <a:off x="8229222" y="2182514"/>
            <a:ext cx="396994" cy="395929"/>
          </a:xfrm>
          <a:custGeom>
            <a:avLst/>
            <a:gdLst>
              <a:gd name="T0" fmla="*/ 568764 w 307308"/>
              <a:gd name="T1" fmla="*/ 533332 h 306027"/>
              <a:gd name="T2" fmla="*/ 506646 w 307308"/>
              <a:gd name="T3" fmla="*/ 442311 h 306027"/>
              <a:gd name="T4" fmla="*/ 463177 w 307308"/>
              <a:gd name="T5" fmla="*/ 530946 h 306027"/>
              <a:gd name="T6" fmla="*/ 461751 w 307308"/>
              <a:gd name="T7" fmla="*/ 495070 h 306027"/>
              <a:gd name="T8" fmla="*/ 501658 w 307308"/>
              <a:gd name="T9" fmla="*/ 433166 h 306027"/>
              <a:gd name="T10" fmla="*/ 151128 w 307308"/>
              <a:gd name="T11" fmla="*/ 430738 h 306027"/>
              <a:gd name="T12" fmla="*/ 86007 w 307308"/>
              <a:gd name="T13" fmla="*/ 419851 h 306027"/>
              <a:gd name="T14" fmla="*/ 380912 w 307308"/>
              <a:gd name="T15" fmla="*/ 401137 h 306027"/>
              <a:gd name="T16" fmla="*/ 236880 w 307308"/>
              <a:gd name="T17" fmla="*/ 415752 h 306027"/>
              <a:gd name="T18" fmla="*/ 150474 w 307308"/>
              <a:gd name="T19" fmla="*/ 358267 h 306027"/>
              <a:gd name="T20" fmla="*/ 83598 w 307308"/>
              <a:gd name="T21" fmla="*/ 375984 h 306027"/>
              <a:gd name="T22" fmla="*/ 150474 w 307308"/>
              <a:gd name="T23" fmla="*/ 358267 h 306027"/>
              <a:gd name="T24" fmla="*/ 531889 w 307308"/>
              <a:gd name="T25" fmla="*/ 353675 h 306027"/>
              <a:gd name="T26" fmla="*/ 229225 w 307308"/>
              <a:gd name="T27" fmla="*/ 353675 h 306027"/>
              <a:gd name="T28" fmla="*/ 158056 w 307308"/>
              <a:gd name="T29" fmla="*/ 309711 h 306027"/>
              <a:gd name="T30" fmla="*/ 72951 w 307308"/>
              <a:gd name="T31" fmla="*/ 314304 h 306027"/>
              <a:gd name="T32" fmla="*/ 236844 w 307308"/>
              <a:gd name="T33" fmla="*/ 287839 h 306027"/>
              <a:gd name="T34" fmla="*/ 322727 w 307308"/>
              <a:gd name="T35" fmla="*/ 302453 h 306027"/>
              <a:gd name="T36" fmla="*/ 236844 w 307308"/>
              <a:gd name="T37" fmla="*/ 287839 h 306027"/>
              <a:gd name="T38" fmla="*/ 151171 w 307308"/>
              <a:gd name="T39" fmla="*/ 259259 h 306027"/>
              <a:gd name="T40" fmla="*/ 69886 w 307308"/>
              <a:gd name="T41" fmla="*/ 256537 h 306027"/>
              <a:gd name="T42" fmla="*/ 236879 w 307308"/>
              <a:gd name="T43" fmla="*/ 229658 h 306027"/>
              <a:gd name="T44" fmla="*/ 524931 w 307308"/>
              <a:gd name="T45" fmla="*/ 244273 h 306027"/>
              <a:gd name="T46" fmla="*/ 236879 w 307308"/>
              <a:gd name="T47" fmla="*/ 229658 h 306027"/>
              <a:gd name="T48" fmla="*/ 151146 w 307308"/>
              <a:gd name="T49" fmla="*/ 200568 h 306027"/>
              <a:gd name="T50" fmla="*/ 66822 w 307308"/>
              <a:gd name="T51" fmla="*/ 197943 h 306027"/>
              <a:gd name="T52" fmla="*/ 236879 w 307308"/>
              <a:gd name="T53" fmla="*/ 171479 h 306027"/>
              <a:gd name="T54" fmla="*/ 524931 w 307308"/>
              <a:gd name="T55" fmla="*/ 186092 h 306027"/>
              <a:gd name="T56" fmla="*/ 236879 w 307308"/>
              <a:gd name="T57" fmla="*/ 171479 h 306027"/>
              <a:gd name="T58" fmla="*/ 151177 w 307308"/>
              <a:gd name="T59" fmla="*/ 142389 h 306027"/>
              <a:gd name="T60" fmla="*/ 70640 w 307308"/>
              <a:gd name="T61" fmla="*/ 133202 h 306027"/>
              <a:gd name="T62" fmla="*/ 439216 w 307308"/>
              <a:gd name="T63" fmla="*/ 116361 h 306027"/>
              <a:gd name="T64" fmla="*/ 324972 w 307308"/>
              <a:gd name="T65" fmla="*/ 130941 h 306027"/>
              <a:gd name="T66" fmla="*/ 188714 w 307308"/>
              <a:gd name="T67" fmla="*/ 72073 h 306027"/>
              <a:gd name="T68" fmla="*/ 521347 w 307308"/>
              <a:gd name="T69" fmla="*/ 525690 h 306027"/>
              <a:gd name="T70" fmla="*/ 579224 w 307308"/>
              <a:gd name="T71" fmla="*/ 72073 h 306027"/>
              <a:gd name="T72" fmla="*/ 586198 w 307308"/>
              <a:gd name="T73" fmla="*/ 58179 h 306027"/>
              <a:gd name="T74" fmla="*/ 591080 w 307308"/>
              <a:gd name="T75" fmla="*/ 531247 h 306027"/>
              <a:gd name="T76" fmla="*/ 181740 w 307308"/>
              <a:gd name="T77" fmla="*/ 590294 h 306027"/>
              <a:gd name="T78" fmla="*/ 181740 w 307308"/>
              <a:gd name="T79" fmla="*/ 58179 h 306027"/>
              <a:gd name="T80" fmla="*/ 418512 w 307308"/>
              <a:gd name="T81" fmla="*/ 35378 h 306027"/>
              <a:gd name="T82" fmla="*/ 403221 w 307308"/>
              <a:gd name="T83" fmla="*/ 14567 h 306027"/>
              <a:gd name="T84" fmla="*/ 150926 w 307308"/>
              <a:gd name="T85" fmla="*/ 532045 h 306027"/>
              <a:gd name="T86" fmla="*/ 36246 w 307308"/>
              <a:gd name="T87" fmla="*/ 552856 h 306027"/>
              <a:gd name="T88" fmla="*/ 7055 w 307308"/>
              <a:gd name="T89" fmla="*/ 21503 h 30602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7308" h="306027">
                <a:moveTo>
                  <a:pt x="277322" y="276496"/>
                </a:moveTo>
                <a:lnTo>
                  <a:pt x="277322" y="293422"/>
                </a:lnTo>
                <a:lnTo>
                  <a:pt x="294663" y="276496"/>
                </a:lnTo>
                <a:lnTo>
                  <a:pt x="277322" y="276496"/>
                </a:lnTo>
                <a:close/>
                <a:moveTo>
                  <a:pt x="259897" y="224567"/>
                </a:moveTo>
                <a:cubicBezTo>
                  <a:pt x="262112" y="225296"/>
                  <a:pt x="262850" y="227484"/>
                  <a:pt x="262481" y="229308"/>
                </a:cubicBezTo>
                <a:lnTo>
                  <a:pt x="246975" y="274895"/>
                </a:lnTo>
                <a:cubicBezTo>
                  <a:pt x="246606" y="276353"/>
                  <a:pt x="245129" y="277083"/>
                  <a:pt x="243652" y="277447"/>
                </a:cubicBezTo>
                <a:cubicBezTo>
                  <a:pt x="242176" y="277447"/>
                  <a:pt x="240330" y="276353"/>
                  <a:pt x="239961" y="275259"/>
                </a:cubicBezTo>
                <a:lnTo>
                  <a:pt x="232208" y="260307"/>
                </a:lnTo>
                <a:cubicBezTo>
                  <a:pt x="231469" y="258119"/>
                  <a:pt x="232208" y="255930"/>
                  <a:pt x="234054" y="254836"/>
                </a:cubicBezTo>
                <a:cubicBezTo>
                  <a:pt x="235899" y="253742"/>
                  <a:pt x="238115" y="254836"/>
                  <a:pt x="239222" y="256660"/>
                </a:cubicBezTo>
                <a:lnTo>
                  <a:pt x="242545" y="263589"/>
                </a:lnTo>
                <a:lnTo>
                  <a:pt x="255097" y="227119"/>
                </a:lnTo>
                <a:cubicBezTo>
                  <a:pt x="255466" y="224931"/>
                  <a:pt x="257681" y="223837"/>
                  <a:pt x="259897" y="224567"/>
                </a:cubicBezTo>
                <a:close/>
                <a:moveTo>
                  <a:pt x="77937" y="215900"/>
                </a:moveTo>
                <a:cubicBezTo>
                  <a:pt x="80090" y="215900"/>
                  <a:pt x="81526" y="217311"/>
                  <a:pt x="81885" y="219428"/>
                </a:cubicBezTo>
                <a:cubicBezTo>
                  <a:pt x="81885" y="221545"/>
                  <a:pt x="80449" y="222956"/>
                  <a:pt x="78296" y="223308"/>
                </a:cubicBezTo>
                <a:lnTo>
                  <a:pt x="44917" y="225072"/>
                </a:lnTo>
                <a:cubicBezTo>
                  <a:pt x="42763" y="225072"/>
                  <a:pt x="41328" y="223661"/>
                  <a:pt x="41328" y="221545"/>
                </a:cubicBezTo>
                <a:cubicBezTo>
                  <a:pt x="40969" y="219428"/>
                  <a:pt x="42404" y="217664"/>
                  <a:pt x="44558" y="217664"/>
                </a:cubicBezTo>
                <a:lnTo>
                  <a:pt x="77937" y="215900"/>
                </a:lnTo>
                <a:close/>
                <a:moveTo>
                  <a:pt x="122722" y="207962"/>
                </a:moveTo>
                <a:lnTo>
                  <a:pt x="197341" y="207962"/>
                </a:lnTo>
                <a:cubicBezTo>
                  <a:pt x="199143" y="207962"/>
                  <a:pt x="200946" y="209405"/>
                  <a:pt x="200946" y="211570"/>
                </a:cubicBezTo>
                <a:cubicBezTo>
                  <a:pt x="200946" y="213735"/>
                  <a:pt x="199143" y="215539"/>
                  <a:pt x="197341" y="215539"/>
                </a:cubicBezTo>
                <a:lnTo>
                  <a:pt x="122722" y="215539"/>
                </a:lnTo>
                <a:cubicBezTo>
                  <a:pt x="120559" y="215539"/>
                  <a:pt x="118756" y="213735"/>
                  <a:pt x="118756" y="211570"/>
                </a:cubicBezTo>
                <a:cubicBezTo>
                  <a:pt x="118756" y="209405"/>
                  <a:pt x="120559" y="207962"/>
                  <a:pt x="122722" y="207962"/>
                </a:cubicBezTo>
                <a:close/>
                <a:moveTo>
                  <a:pt x="77957" y="185737"/>
                </a:moveTo>
                <a:cubicBezTo>
                  <a:pt x="80101" y="185737"/>
                  <a:pt x="81529" y="187098"/>
                  <a:pt x="81887" y="189139"/>
                </a:cubicBezTo>
                <a:cubicBezTo>
                  <a:pt x="81887" y="191180"/>
                  <a:pt x="80458" y="192881"/>
                  <a:pt x="78315" y="192881"/>
                </a:cubicBezTo>
                <a:lnTo>
                  <a:pt x="43310" y="194922"/>
                </a:lnTo>
                <a:cubicBezTo>
                  <a:pt x="41524" y="194922"/>
                  <a:pt x="39738" y="193221"/>
                  <a:pt x="39738" y="191520"/>
                </a:cubicBezTo>
                <a:cubicBezTo>
                  <a:pt x="39381" y="189479"/>
                  <a:pt x="41167" y="187778"/>
                  <a:pt x="42953" y="187438"/>
                </a:cubicBezTo>
                <a:lnTo>
                  <a:pt x="77957" y="185737"/>
                </a:lnTo>
                <a:close/>
                <a:moveTo>
                  <a:pt x="122721" y="179387"/>
                </a:moveTo>
                <a:lnTo>
                  <a:pt x="271954" y="179387"/>
                </a:lnTo>
                <a:cubicBezTo>
                  <a:pt x="274117" y="179387"/>
                  <a:pt x="275559" y="181191"/>
                  <a:pt x="275559" y="183356"/>
                </a:cubicBezTo>
                <a:cubicBezTo>
                  <a:pt x="275559" y="185160"/>
                  <a:pt x="274117" y="186964"/>
                  <a:pt x="271954" y="186964"/>
                </a:cubicBezTo>
                <a:lnTo>
                  <a:pt x="122721" y="186964"/>
                </a:lnTo>
                <a:cubicBezTo>
                  <a:pt x="120559" y="186964"/>
                  <a:pt x="118756" y="185160"/>
                  <a:pt x="118756" y="183356"/>
                </a:cubicBezTo>
                <a:cubicBezTo>
                  <a:pt x="118756" y="181191"/>
                  <a:pt x="120559" y="179387"/>
                  <a:pt x="122721" y="179387"/>
                </a:cubicBezTo>
                <a:close/>
                <a:moveTo>
                  <a:pt x="77942" y="157162"/>
                </a:moveTo>
                <a:cubicBezTo>
                  <a:pt x="80451" y="157162"/>
                  <a:pt x="81527" y="158523"/>
                  <a:pt x="81885" y="160564"/>
                </a:cubicBezTo>
                <a:cubicBezTo>
                  <a:pt x="81885" y="162265"/>
                  <a:pt x="80451" y="163965"/>
                  <a:pt x="78301" y="164306"/>
                </a:cubicBezTo>
                <a:lnTo>
                  <a:pt x="41737" y="166347"/>
                </a:lnTo>
                <a:cubicBezTo>
                  <a:pt x="39586" y="166347"/>
                  <a:pt x="38152" y="164646"/>
                  <a:pt x="37794" y="162945"/>
                </a:cubicBezTo>
                <a:cubicBezTo>
                  <a:pt x="37794" y="160904"/>
                  <a:pt x="39228" y="159203"/>
                  <a:pt x="41378" y="158863"/>
                </a:cubicBezTo>
                <a:lnTo>
                  <a:pt x="77942" y="157162"/>
                </a:lnTo>
                <a:close/>
                <a:moveTo>
                  <a:pt x="122703" y="149225"/>
                </a:moveTo>
                <a:lnTo>
                  <a:pt x="167197" y="149225"/>
                </a:lnTo>
                <a:cubicBezTo>
                  <a:pt x="169350" y="149225"/>
                  <a:pt x="170785" y="151029"/>
                  <a:pt x="170785" y="153193"/>
                </a:cubicBezTo>
                <a:cubicBezTo>
                  <a:pt x="170785" y="154997"/>
                  <a:pt x="169350" y="156801"/>
                  <a:pt x="167197" y="156801"/>
                </a:cubicBezTo>
                <a:lnTo>
                  <a:pt x="122703" y="156801"/>
                </a:lnTo>
                <a:cubicBezTo>
                  <a:pt x="120550" y="156801"/>
                  <a:pt x="118756" y="154997"/>
                  <a:pt x="118756" y="153193"/>
                </a:cubicBezTo>
                <a:cubicBezTo>
                  <a:pt x="118756" y="151029"/>
                  <a:pt x="120550" y="149225"/>
                  <a:pt x="122703" y="149225"/>
                </a:cubicBezTo>
                <a:close/>
                <a:moveTo>
                  <a:pt x="77961" y="127000"/>
                </a:moveTo>
                <a:cubicBezTo>
                  <a:pt x="80459" y="127000"/>
                  <a:pt x="81530" y="128411"/>
                  <a:pt x="81887" y="130528"/>
                </a:cubicBezTo>
                <a:cubicBezTo>
                  <a:pt x="81887" y="132644"/>
                  <a:pt x="80459" y="134055"/>
                  <a:pt x="78318" y="134408"/>
                </a:cubicBezTo>
                <a:lnTo>
                  <a:pt x="40488" y="136172"/>
                </a:lnTo>
                <a:lnTo>
                  <a:pt x="40131" y="136172"/>
                </a:lnTo>
                <a:cubicBezTo>
                  <a:pt x="38347" y="136172"/>
                  <a:pt x="36563" y="134761"/>
                  <a:pt x="36206" y="132997"/>
                </a:cubicBezTo>
                <a:cubicBezTo>
                  <a:pt x="36206" y="130880"/>
                  <a:pt x="37990" y="129117"/>
                  <a:pt x="39775" y="129117"/>
                </a:cubicBezTo>
                <a:lnTo>
                  <a:pt x="77961" y="127000"/>
                </a:lnTo>
                <a:close/>
                <a:moveTo>
                  <a:pt x="122721" y="119062"/>
                </a:moveTo>
                <a:lnTo>
                  <a:pt x="271954" y="119062"/>
                </a:lnTo>
                <a:cubicBezTo>
                  <a:pt x="274117" y="119062"/>
                  <a:pt x="275559" y="120866"/>
                  <a:pt x="275559" y="123031"/>
                </a:cubicBezTo>
                <a:cubicBezTo>
                  <a:pt x="275559" y="124835"/>
                  <a:pt x="274117" y="126639"/>
                  <a:pt x="271954" y="126639"/>
                </a:cubicBezTo>
                <a:lnTo>
                  <a:pt x="122721" y="126639"/>
                </a:lnTo>
                <a:cubicBezTo>
                  <a:pt x="120559" y="126639"/>
                  <a:pt x="118756" y="124835"/>
                  <a:pt x="118756" y="123031"/>
                </a:cubicBezTo>
                <a:cubicBezTo>
                  <a:pt x="118756" y="120866"/>
                  <a:pt x="120559" y="119062"/>
                  <a:pt x="122721" y="119062"/>
                </a:cubicBezTo>
                <a:close/>
                <a:moveTo>
                  <a:pt x="77947" y="96837"/>
                </a:moveTo>
                <a:cubicBezTo>
                  <a:pt x="80095" y="96837"/>
                  <a:pt x="81528" y="98198"/>
                  <a:pt x="81886" y="100239"/>
                </a:cubicBezTo>
                <a:cubicBezTo>
                  <a:pt x="81886" y="102280"/>
                  <a:pt x="80453" y="103981"/>
                  <a:pt x="78305" y="103981"/>
                </a:cubicBezTo>
                <a:lnTo>
                  <a:pt x="38558" y="106022"/>
                </a:lnTo>
                <a:lnTo>
                  <a:pt x="38200" y="106022"/>
                </a:lnTo>
                <a:cubicBezTo>
                  <a:pt x="36409" y="106022"/>
                  <a:pt x="34619" y="104321"/>
                  <a:pt x="34619" y="102620"/>
                </a:cubicBezTo>
                <a:cubicBezTo>
                  <a:pt x="34619" y="100579"/>
                  <a:pt x="36051" y="99218"/>
                  <a:pt x="38200" y="98878"/>
                </a:cubicBezTo>
                <a:lnTo>
                  <a:pt x="77947" y="96837"/>
                </a:lnTo>
                <a:close/>
                <a:moveTo>
                  <a:pt x="122721" y="88900"/>
                </a:moveTo>
                <a:lnTo>
                  <a:pt x="271954" y="88900"/>
                </a:lnTo>
                <a:cubicBezTo>
                  <a:pt x="274117" y="88900"/>
                  <a:pt x="275559" y="90704"/>
                  <a:pt x="275559" y="92868"/>
                </a:cubicBezTo>
                <a:cubicBezTo>
                  <a:pt x="275559" y="94672"/>
                  <a:pt x="274117" y="96476"/>
                  <a:pt x="271954" y="96476"/>
                </a:cubicBezTo>
                <a:lnTo>
                  <a:pt x="122721" y="96476"/>
                </a:lnTo>
                <a:cubicBezTo>
                  <a:pt x="120559" y="96476"/>
                  <a:pt x="118756" y="94672"/>
                  <a:pt x="118756" y="92868"/>
                </a:cubicBezTo>
                <a:cubicBezTo>
                  <a:pt x="118756" y="90704"/>
                  <a:pt x="120559" y="88900"/>
                  <a:pt x="122721" y="88900"/>
                </a:cubicBezTo>
                <a:close/>
                <a:moveTo>
                  <a:pt x="77964" y="66675"/>
                </a:moveTo>
                <a:cubicBezTo>
                  <a:pt x="80104" y="66675"/>
                  <a:pt x="81531" y="68036"/>
                  <a:pt x="81887" y="70077"/>
                </a:cubicBezTo>
                <a:cubicBezTo>
                  <a:pt x="81887" y="72118"/>
                  <a:pt x="80461" y="73819"/>
                  <a:pt x="78321" y="73819"/>
                </a:cubicBezTo>
                <a:lnTo>
                  <a:pt x="36954" y="75860"/>
                </a:lnTo>
                <a:cubicBezTo>
                  <a:pt x="34814" y="75860"/>
                  <a:pt x="33387" y="74499"/>
                  <a:pt x="33387" y="72458"/>
                </a:cubicBezTo>
                <a:cubicBezTo>
                  <a:pt x="33031" y="70757"/>
                  <a:pt x="34814" y="69056"/>
                  <a:pt x="36597" y="69056"/>
                </a:cubicBezTo>
                <a:lnTo>
                  <a:pt x="77964" y="66675"/>
                </a:lnTo>
                <a:close/>
                <a:moveTo>
                  <a:pt x="168360" y="60325"/>
                </a:moveTo>
                <a:lnTo>
                  <a:pt x="227547" y="60325"/>
                </a:lnTo>
                <a:cubicBezTo>
                  <a:pt x="229330" y="60325"/>
                  <a:pt x="231113" y="61837"/>
                  <a:pt x="231113" y="64104"/>
                </a:cubicBezTo>
                <a:cubicBezTo>
                  <a:pt x="231113" y="66372"/>
                  <a:pt x="229330" y="67884"/>
                  <a:pt x="227547" y="67884"/>
                </a:cubicBezTo>
                <a:lnTo>
                  <a:pt x="168360" y="67884"/>
                </a:lnTo>
                <a:cubicBezTo>
                  <a:pt x="166220" y="67884"/>
                  <a:pt x="164794" y="66372"/>
                  <a:pt x="164794" y="64104"/>
                </a:cubicBezTo>
                <a:cubicBezTo>
                  <a:pt x="164794" y="61837"/>
                  <a:pt x="166220" y="60325"/>
                  <a:pt x="168360" y="60325"/>
                </a:cubicBezTo>
                <a:close/>
                <a:moveTo>
                  <a:pt x="97768" y="37365"/>
                </a:moveTo>
                <a:lnTo>
                  <a:pt x="97768" y="298824"/>
                </a:lnTo>
                <a:lnTo>
                  <a:pt x="270097" y="298824"/>
                </a:lnTo>
                <a:lnTo>
                  <a:pt x="270097" y="272534"/>
                </a:lnTo>
                <a:cubicBezTo>
                  <a:pt x="270097" y="270373"/>
                  <a:pt x="271903" y="268933"/>
                  <a:pt x="273709" y="268933"/>
                </a:cubicBezTo>
                <a:lnTo>
                  <a:pt x="300082" y="268933"/>
                </a:lnTo>
                <a:lnTo>
                  <a:pt x="300082" y="37365"/>
                </a:lnTo>
                <a:lnTo>
                  <a:pt x="97768" y="37365"/>
                </a:lnTo>
                <a:close/>
                <a:moveTo>
                  <a:pt x="94155" y="30162"/>
                </a:moveTo>
                <a:lnTo>
                  <a:pt x="303695" y="30162"/>
                </a:lnTo>
                <a:cubicBezTo>
                  <a:pt x="305863" y="30162"/>
                  <a:pt x="307308" y="31963"/>
                  <a:pt x="307308" y="33763"/>
                </a:cubicBezTo>
                <a:lnTo>
                  <a:pt x="307308" y="272534"/>
                </a:lnTo>
                <a:cubicBezTo>
                  <a:pt x="307308" y="273615"/>
                  <a:pt x="306947" y="274335"/>
                  <a:pt x="306224" y="275415"/>
                </a:cubicBezTo>
                <a:lnTo>
                  <a:pt x="276600" y="304947"/>
                </a:lnTo>
                <a:cubicBezTo>
                  <a:pt x="275516" y="305667"/>
                  <a:pt x="274793" y="306027"/>
                  <a:pt x="273709" y="306027"/>
                </a:cubicBezTo>
                <a:lnTo>
                  <a:pt x="94155" y="306027"/>
                </a:lnTo>
                <a:cubicBezTo>
                  <a:pt x="91987" y="306027"/>
                  <a:pt x="90181" y="304586"/>
                  <a:pt x="90181" y="302426"/>
                </a:cubicBezTo>
                <a:lnTo>
                  <a:pt x="90181" y="33763"/>
                </a:lnTo>
                <a:cubicBezTo>
                  <a:pt x="90181" y="31963"/>
                  <a:pt x="91987" y="30162"/>
                  <a:pt x="94155" y="30162"/>
                </a:cubicBezTo>
                <a:close/>
                <a:moveTo>
                  <a:pt x="212140" y="0"/>
                </a:moveTo>
                <a:cubicBezTo>
                  <a:pt x="214661" y="0"/>
                  <a:pt x="216101" y="1798"/>
                  <a:pt x="216101" y="3596"/>
                </a:cubicBezTo>
                <a:lnTo>
                  <a:pt x="216821" y="18341"/>
                </a:lnTo>
                <a:cubicBezTo>
                  <a:pt x="216821" y="20498"/>
                  <a:pt x="215381" y="22296"/>
                  <a:pt x="213220" y="22296"/>
                </a:cubicBezTo>
                <a:cubicBezTo>
                  <a:pt x="211420" y="22296"/>
                  <a:pt x="209260" y="20858"/>
                  <a:pt x="209260" y="18700"/>
                </a:cubicBezTo>
                <a:lnTo>
                  <a:pt x="208899" y="7552"/>
                </a:lnTo>
                <a:lnTo>
                  <a:pt x="7615" y="18700"/>
                </a:lnTo>
                <a:lnTo>
                  <a:pt x="22019" y="279066"/>
                </a:lnTo>
                <a:lnTo>
                  <a:pt x="78191" y="275829"/>
                </a:lnTo>
                <a:cubicBezTo>
                  <a:pt x="80711" y="275829"/>
                  <a:pt x="81791" y="277268"/>
                  <a:pt x="82152" y="279425"/>
                </a:cubicBezTo>
                <a:cubicBezTo>
                  <a:pt x="82152" y="281583"/>
                  <a:pt x="80711" y="283381"/>
                  <a:pt x="78551" y="283381"/>
                </a:cubicBezTo>
                <a:lnTo>
                  <a:pt x="18778" y="286618"/>
                </a:lnTo>
                <a:cubicBezTo>
                  <a:pt x="16617" y="286978"/>
                  <a:pt x="14817" y="285179"/>
                  <a:pt x="14817" y="283022"/>
                </a:cubicBezTo>
                <a:lnTo>
                  <a:pt x="54" y="15104"/>
                </a:lnTo>
                <a:cubicBezTo>
                  <a:pt x="-306" y="13665"/>
                  <a:pt x="1134" y="11508"/>
                  <a:pt x="3655" y="11148"/>
                </a:cubicBezTo>
                <a:lnTo>
                  <a:pt x="212140" y="0"/>
                </a:lnTo>
                <a:close/>
              </a:path>
            </a:pathLst>
          </a:custGeom>
          <a:solidFill>
            <a:schemeClr val="bg1"/>
          </a:solidFill>
          <a:ln>
            <a:noFill/>
          </a:ln>
          <a:effectLst/>
        </p:spPr>
        <p:txBody>
          <a:bodyPr anchor="ctr"/>
          <a:lstStyle/>
          <a:p>
            <a:endParaRPr lang="en-US" sz="900" dirty="0">
              <a:latin typeface="Work Sans Light" pitchFamily="2" charset="77"/>
            </a:endParaRPr>
          </a:p>
        </p:txBody>
      </p:sp>
      <p:sp>
        <p:nvSpPr>
          <p:cNvPr id="61" name="Freeform 619">
            <a:extLst>
              <a:ext uri="{FF2B5EF4-FFF2-40B4-BE49-F238E27FC236}">
                <a16:creationId xmlns:a16="http://schemas.microsoft.com/office/drawing/2014/main" id="{B8138DA7-7CFB-7445-BCC3-6546B3347632}"/>
              </a:ext>
            </a:extLst>
          </p:cNvPr>
          <p:cNvSpPr>
            <a:spLocks noChangeArrowheads="1"/>
          </p:cNvSpPr>
          <p:nvPr/>
        </p:nvSpPr>
        <p:spPr bwMode="auto">
          <a:xfrm>
            <a:off x="3546077" y="2194934"/>
            <a:ext cx="436404" cy="436404"/>
          </a:xfrm>
          <a:custGeom>
            <a:avLst/>
            <a:gdLst>
              <a:gd name="T0" fmla="*/ 373918 w 306027"/>
              <a:gd name="T1" fmla="*/ 344370 h 306027"/>
              <a:gd name="T2" fmla="*/ 159709 w 306027"/>
              <a:gd name="T3" fmla="*/ 330236 h 306027"/>
              <a:gd name="T4" fmla="*/ 174063 w 306027"/>
              <a:gd name="T5" fmla="*/ 330236 h 306027"/>
              <a:gd name="T6" fmla="*/ 216453 w 306027"/>
              <a:gd name="T7" fmla="*/ 344094 h 306027"/>
              <a:gd name="T8" fmla="*/ 216453 w 306027"/>
              <a:gd name="T9" fmla="*/ 330096 h 306027"/>
              <a:gd name="T10" fmla="*/ 504568 w 306027"/>
              <a:gd name="T11" fmla="*/ 322465 h 306027"/>
              <a:gd name="T12" fmla="*/ 476671 w 306027"/>
              <a:gd name="T13" fmla="*/ 344370 h 306027"/>
              <a:gd name="T14" fmla="*/ 497765 w 306027"/>
              <a:gd name="T15" fmla="*/ 359210 h 306027"/>
              <a:gd name="T16" fmla="*/ 497765 w 306027"/>
              <a:gd name="T17" fmla="*/ 374049 h 306027"/>
              <a:gd name="T18" fmla="*/ 469865 w 306027"/>
              <a:gd name="T19" fmla="*/ 388182 h 306027"/>
              <a:gd name="T20" fmla="*/ 469865 w 306027"/>
              <a:gd name="T21" fmla="*/ 315398 h 306027"/>
              <a:gd name="T22" fmla="*/ 419990 w 306027"/>
              <a:gd name="T23" fmla="*/ 374049 h 306027"/>
              <a:gd name="T24" fmla="*/ 442238 w 306027"/>
              <a:gd name="T25" fmla="*/ 388182 h 306027"/>
              <a:gd name="T26" fmla="*/ 404200 w 306027"/>
              <a:gd name="T27" fmla="*/ 322465 h 306027"/>
              <a:gd name="T28" fmla="*/ 380723 w 306027"/>
              <a:gd name="T29" fmla="*/ 315398 h 306027"/>
              <a:gd name="T30" fmla="*/ 380723 w 306027"/>
              <a:gd name="T31" fmla="*/ 388182 h 306027"/>
              <a:gd name="T32" fmla="*/ 360310 w 306027"/>
              <a:gd name="T33" fmla="*/ 359210 h 306027"/>
              <a:gd name="T34" fmla="*/ 346019 w 306027"/>
              <a:gd name="T35" fmla="*/ 381115 h 306027"/>
              <a:gd name="T36" fmla="*/ 294645 w 306027"/>
              <a:gd name="T37" fmla="*/ 315398 h 306027"/>
              <a:gd name="T38" fmla="*/ 322544 w 306027"/>
              <a:gd name="T39" fmla="*/ 330236 h 306027"/>
              <a:gd name="T40" fmla="*/ 322544 w 306027"/>
              <a:gd name="T41" fmla="*/ 344370 h 306027"/>
              <a:gd name="T42" fmla="*/ 322544 w 306027"/>
              <a:gd name="T43" fmla="*/ 388182 h 306027"/>
              <a:gd name="T44" fmla="*/ 294645 w 306027"/>
              <a:gd name="T45" fmla="*/ 374049 h 306027"/>
              <a:gd name="T46" fmla="*/ 294645 w 306027"/>
              <a:gd name="T47" fmla="*/ 359210 h 306027"/>
              <a:gd name="T48" fmla="*/ 294645 w 306027"/>
              <a:gd name="T49" fmla="*/ 315398 h 306027"/>
              <a:gd name="T50" fmla="*/ 245878 w 306027"/>
              <a:gd name="T51" fmla="*/ 322397 h 306027"/>
              <a:gd name="T52" fmla="*/ 227218 w 306027"/>
              <a:gd name="T53" fmla="*/ 358792 h 306027"/>
              <a:gd name="T54" fmla="*/ 233678 w 306027"/>
              <a:gd name="T55" fmla="*/ 385389 h 306027"/>
              <a:gd name="T56" fmla="*/ 209277 w 306027"/>
              <a:gd name="T57" fmla="*/ 387488 h 306027"/>
              <a:gd name="T58" fmla="*/ 209277 w 306027"/>
              <a:gd name="T59" fmla="*/ 315398 h 306027"/>
              <a:gd name="T60" fmla="*/ 189134 w 306027"/>
              <a:gd name="T61" fmla="*/ 322465 h 306027"/>
              <a:gd name="T62" fmla="*/ 151814 w 306027"/>
              <a:gd name="T63" fmla="*/ 388182 h 306027"/>
              <a:gd name="T64" fmla="*/ 151814 w 306027"/>
              <a:gd name="T65" fmla="*/ 315398 h 306027"/>
              <a:gd name="T66" fmla="*/ 130989 w 306027"/>
              <a:gd name="T67" fmla="*/ 322465 h 306027"/>
              <a:gd name="T68" fmla="*/ 103092 w 306027"/>
              <a:gd name="T69" fmla="*/ 344370 h 306027"/>
              <a:gd name="T70" fmla="*/ 124186 w 306027"/>
              <a:gd name="T71" fmla="*/ 359210 h 306027"/>
              <a:gd name="T72" fmla="*/ 95606 w 306027"/>
              <a:gd name="T73" fmla="*/ 388182 h 306027"/>
              <a:gd name="T74" fmla="*/ 95606 w 306027"/>
              <a:gd name="T75" fmla="*/ 315398 h 306027"/>
              <a:gd name="T76" fmla="*/ 215496 w 306027"/>
              <a:gd name="T77" fmla="*/ 260310 h 306027"/>
              <a:gd name="T78" fmla="*/ 295146 w 306027"/>
              <a:gd name="T79" fmla="*/ 76240 h 306027"/>
              <a:gd name="T80" fmla="*/ 416016 w 306027"/>
              <a:gd name="T81" fmla="*/ 176262 h 306027"/>
              <a:gd name="T82" fmla="*/ 389467 w 306027"/>
              <a:gd name="T83" fmla="*/ 170011 h 306027"/>
              <a:gd name="T84" fmla="*/ 208510 w 306027"/>
              <a:gd name="T85" fmla="*/ 274896 h 306027"/>
              <a:gd name="T86" fmla="*/ 184753 w 306027"/>
              <a:gd name="T87" fmla="*/ 185988 h 306027"/>
              <a:gd name="T88" fmla="*/ 290254 w 306027"/>
              <a:gd name="T89" fmla="*/ 60959 h 306027"/>
              <a:gd name="T90" fmla="*/ 13905 w 306027"/>
              <a:gd name="T91" fmla="*/ 439418 h 306027"/>
              <a:gd name="T92" fmla="*/ 214146 w 306027"/>
              <a:gd name="T93" fmla="*/ 463753 h 306027"/>
              <a:gd name="T94" fmla="*/ 381015 w 306027"/>
              <a:gd name="T95" fmla="*/ 460971 h 306027"/>
              <a:gd name="T96" fmla="*/ 575692 w 306027"/>
              <a:gd name="T97" fmla="*/ 36155 h 306027"/>
              <a:gd name="T98" fmla="*/ 36155 w 306027"/>
              <a:gd name="T99" fmla="*/ 0 h 306027"/>
              <a:gd name="T100" fmla="*/ 590294 w 306027"/>
              <a:gd name="T101" fmla="*/ 439418 h 306027"/>
              <a:gd name="T102" fmla="*/ 300362 w 306027"/>
              <a:gd name="T103" fmla="*/ 587513 h 306027"/>
              <a:gd name="T104" fmla="*/ 205109 w 306027"/>
              <a:gd name="T105" fmla="*/ 475573 h 306027"/>
              <a:gd name="T106" fmla="*/ 0 w 306027"/>
              <a:gd name="T107" fmla="*/ 36155 h 3060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6027" h="306027">
                <a:moveTo>
                  <a:pt x="186796" y="171205"/>
                </a:moveTo>
                <a:lnTo>
                  <a:pt x="186796" y="178532"/>
                </a:lnTo>
                <a:lnTo>
                  <a:pt x="193851" y="178532"/>
                </a:lnTo>
                <a:lnTo>
                  <a:pt x="193851" y="171205"/>
                </a:lnTo>
                <a:lnTo>
                  <a:pt x="186796" y="171205"/>
                </a:lnTo>
                <a:close/>
                <a:moveTo>
                  <a:pt x="82798" y="171205"/>
                </a:moveTo>
                <a:lnTo>
                  <a:pt x="82798" y="193919"/>
                </a:lnTo>
                <a:lnTo>
                  <a:pt x="90240" y="193919"/>
                </a:lnTo>
                <a:lnTo>
                  <a:pt x="90240" y="171205"/>
                </a:lnTo>
                <a:lnTo>
                  <a:pt x="82798" y="171205"/>
                </a:lnTo>
                <a:close/>
                <a:moveTo>
                  <a:pt x="112216" y="171132"/>
                </a:moveTo>
                <a:lnTo>
                  <a:pt x="112216" y="178389"/>
                </a:lnTo>
                <a:lnTo>
                  <a:pt x="120030" y="178389"/>
                </a:lnTo>
                <a:lnTo>
                  <a:pt x="120030" y="171132"/>
                </a:lnTo>
                <a:lnTo>
                  <a:pt x="112216" y="171132"/>
                </a:lnTo>
                <a:close/>
                <a:moveTo>
                  <a:pt x="243593" y="163512"/>
                </a:moveTo>
                <a:lnTo>
                  <a:pt x="258057" y="163512"/>
                </a:lnTo>
                <a:cubicBezTo>
                  <a:pt x="260173" y="163512"/>
                  <a:pt x="261584" y="164978"/>
                  <a:pt x="261584" y="167176"/>
                </a:cubicBezTo>
                <a:cubicBezTo>
                  <a:pt x="261584" y="169374"/>
                  <a:pt x="260173" y="171205"/>
                  <a:pt x="258057" y="171205"/>
                </a:cubicBezTo>
                <a:lnTo>
                  <a:pt x="247121" y="171205"/>
                </a:lnTo>
                <a:lnTo>
                  <a:pt x="247121" y="178532"/>
                </a:lnTo>
                <a:lnTo>
                  <a:pt x="258057" y="178532"/>
                </a:lnTo>
                <a:cubicBezTo>
                  <a:pt x="260173" y="178532"/>
                  <a:pt x="261584" y="180364"/>
                  <a:pt x="261584" y="182562"/>
                </a:cubicBezTo>
                <a:cubicBezTo>
                  <a:pt x="261584" y="184394"/>
                  <a:pt x="260173" y="186226"/>
                  <a:pt x="258057" y="186226"/>
                </a:cubicBezTo>
                <a:lnTo>
                  <a:pt x="247121" y="186226"/>
                </a:lnTo>
                <a:lnTo>
                  <a:pt x="247121" y="193919"/>
                </a:lnTo>
                <a:lnTo>
                  <a:pt x="258057" y="193919"/>
                </a:lnTo>
                <a:cubicBezTo>
                  <a:pt x="260173" y="193919"/>
                  <a:pt x="261584" y="195384"/>
                  <a:pt x="261584" y="197582"/>
                </a:cubicBezTo>
                <a:cubicBezTo>
                  <a:pt x="261584" y="199780"/>
                  <a:pt x="260173" y="201246"/>
                  <a:pt x="258057" y="201246"/>
                </a:cubicBezTo>
                <a:lnTo>
                  <a:pt x="243593" y="201246"/>
                </a:lnTo>
                <a:cubicBezTo>
                  <a:pt x="241476" y="201246"/>
                  <a:pt x="239712" y="199780"/>
                  <a:pt x="239712" y="197582"/>
                </a:cubicBezTo>
                <a:lnTo>
                  <a:pt x="239712" y="167176"/>
                </a:lnTo>
                <a:cubicBezTo>
                  <a:pt x="239712" y="164978"/>
                  <a:pt x="241476" y="163512"/>
                  <a:pt x="243593" y="163512"/>
                </a:cubicBezTo>
                <a:close/>
                <a:moveTo>
                  <a:pt x="213643" y="163512"/>
                </a:moveTo>
                <a:cubicBezTo>
                  <a:pt x="215875" y="163512"/>
                  <a:pt x="217736" y="164978"/>
                  <a:pt x="217736" y="167176"/>
                </a:cubicBezTo>
                <a:lnTo>
                  <a:pt x="217736" y="193919"/>
                </a:lnTo>
                <a:lnTo>
                  <a:pt x="229270" y="193919"/>
                </a:lnTo>
                <a:cubicBezTo>
                  <a:pt x="231130" y="193919"/>
                  <a:pt x="232990" y="195384"/>
                  <a:pt x="232990" y="197582"/>
                </a:cubicBezTo>
                <a:cubicBezTo>
                  <a:pt x="232990" y="199780"/>
                  <a:pt x="231130" y="201246"/>
                  <a:pt x="229270" y="201246"/>
                </a:cubicBezTo>
                <a:lnTo>
                  <a:pt x="213643" y="201246"/>
                </a:lnTo>
                <a:cubicBezTo>
                  <a:pt x="211411" y="201246"/>
                  <a:pt x="209550" y="199780"/>
                  <a:pt x="209550" y="197582"/>
                </a:cubicBezTo>
                <a:lnTo>
                  <a:pt x="209550" y="167176"/>
                </a:lnTo>
                <a:cubicBezTo>
                  <a:pt x="209550" y="164978"/>
                  <a:pt x="211411" y="163512"/>
                  <a:pt x="213643" y="163512"/>
                </a:cubicBezTo>
                <a:close/>
                <a:moveTo>
                  <a:pt x="182915" y="163512"/>
                </a:moveTo>
                <a:lnTo>
                  <a:pt x="197379" y="163512"/>
                </a:lnTo>
                <a:cubicBezTo>
                  <a:pt x="199496" y="163512"/>
                  <a:pt x="201259" y="164978"/>
                  <a:pt x="201259" y="167176"/>
                </a:cubicBezTo>
                <a:lnTo>
                  <a:pt x="201259" y="197582"/>
                </a:lnTo>
                <a:cubicBezTo>
                  <a:pt x="201259" y="199780"/>
                  <a:pt x="199496" y="201246"/>
                  <a:pt x="197379" y="201246"/>
                </a:cubicBezTo>
                <a:cubicBezTo>
                  <a:pt x="195615" y="201246"/>
                  <a:pt x="193851" y="199780"/>
                  <a:pt x="193851" y="197582"/>
                </a:cubicBezTo>
                <a:lnTo>
                  <a:pt x="193851" y="186226"/>
                </a:lnTo>
                <a:lnTo>
                  <a:pt x="186796" y="186226"/>
                </a:lnTo>
                <a:lnTo>
                  <a:pt x="186796" y="197582"/>
                </a:lnTo>
                <a:cubicBezTo>
                  <a:pt x="186796" y="199780"/>
                  <a:pt x="185032" y="201246"/>
                  <a:pt x="182915" y="201246"/>
                </a:cubicBezTo>
                <a:cubicBezTo>
                  <a:pt x="180798" y="201246"/>
                  <a:pt x="179387" y="199780"/>
                  <a:pt x="179387" y="197582"/>
                </a:cubicBezTo>
                <a:lnTo>
                  <a:pt x="179387" y="167176"/>
                </a:lnTo>
                <a:cubicBezTo>
                  <a:pt x="179387" y="164978"/>
                  <a:pt x="180798" y="163512"/>
                  <a:pt x="182915" y="163512"/>
                </a:cubicBezTo>
                <a:close/>
                <a:moveTo>
                  <a:pt x="152753" y="163512"/>
                </a:moveTo>
                <a:lnTo>
                  <a:pt x="167217" y="163512"/>
                </a:lnTo>
                <a:cubicBezTo>
                  <a:pt x="169334" y="163512"/>
                  <a:pt x="171097" y="164978"/>
                  <a:pt x="171097" y="167176"/>
                </a:cubicBezTo>
                <a:cubicBezTo>
                  <a:pt x="171097" y="169374"/>
                  <a:pt x="169334" y="171205"/>
                  <a:pt x="167217" y="171205"/>
                </a:cubicBezTo>
                <a:lnTo>
                  <a:pt x="156281" y="171205"/>
                </a:lnTo>
                <a:lnTo>
                  <a:pt x="156281" y="178532"/>
                </a:lnTo>
                <a:lnTo>
                  <a:pt x="167217" y="178532"/>
                </a:lnTo>
                <a:cubicBezTo>
                  <a:pt x="169334" y="178532"/>
                  <a:pt x="171097" y="180364"/>
                  <a:pt x="171097" y="182562"/>
                </a:cubicBezTo>
                <a:lnTo>
                  <a:pt x="171097" y="197582"/>
                </a:lnTo>
                <a:cubicBezTo>
                  <a:pt x="171097" y="199780"/>
                  <a:pt x="169334" y="201246"/>
                  <a:pt x="167217" y="201246"/>
                </a:cubicBezTo>
                <a:lnTo>
                  <a:pt x="152753" y="201246"/>
                </a:lnTo>
                <a:cubicBezTo>
                  <a:pt x="150636" y="201246"/>
                  <a:pt x="149225" y="199780"/>
                  <a:pt x="149225" y="197582"/>
                </a:cubicBezTo>
                <a:cubicBezTo>
                  <a:pt x="149225" y="195384"/>
                  <a:pt x="150636" y="193919"/>
                  <a:pt x="152753" y="193919"/>
                </a:cubicBezTo>
                <a:lnTo>
                  <a:pt x="164042" y="193919"/>
                </a:lnTo>
                <a:lnTo>
                  <a:pt x="164042" y="186226"/>
                </a:lnTo>
                <a:lnTo>
                  <a:pt x="152753" y="186226"/>
                </a:lnTo>
                <a:cubicBezTo>
                  <a:pt x="150636" y="186226"/>
                  <a:pt x="149225" y="184394"/>
                  <a:pt x="149225" y="182562"/>
                </a:cubicBezTo>
                <a:lnTo>
                  <a:pt x="149225" y="167176"/>
                </a:lnTo>
                <a:cubicBezTo>
                  <a:pt x="149225" y="164978"/>
                  <a:pt x="150636" y="163512"/>
                  <a:pt x="152753" y="163512"/>
                </a:cubicBezTo>
                <a:close/>
                <a:moveTo>
                  <a:pt x="108496" y="163512"/>
                </a:moveTo>
                <a:lnTo>
                  <a:pt x="123750" y="163512"/>
                </a:lnTo>
                <a:cubicBezTo>
                  <a:pt x="125983" y="163512"/>
                  <a:pt x="127471" y="164964"/>
                  <a:pt x="127471" y="167141"/>
                </a:cubicBezTo>
                <a:lnTo>
                  <a:pt x="127471" y="182381"/>
                </a:lnTo>
                <a:cubicBezTo>
                  <a:pt x="127471" y="184195"/>
                  <a:pt x="125983" y="186009"/>
                  <a:pt x="123750" y="186009"/>
                </a:cubicBezTo>
                <a:lnTo>
                  <a:pt x="117797" y="186009"/>
                </a:lnTo>
                <a:lnTo>
                  <a:pt x="126727" y="194718"/>
                </a:lnTo>
                <a:cubicBezTo>
                  <a:pt x="128215" y="196169"/>
                  <a:pt x="128215" y="198346"/>
                  <a:pt x="126727" y="199798"/>
                </a:cubicBezTo>
                <a:cubicBezTo>
                  <a:pt x="125239" y="201249"/>
                  <a:pt x="122634" y="201249"/>
                  <a:pt x="121146" y="199798"/>
                </a:cubicBezTo>
                <a:lnTo>
                  <a:pt x="112216" y="191089"/>
                </a:lnTo>
                <a:lnTo>
                  <a:pt x="112216" y="197258"/>
                </a:lnTo>
                <a:cubicBezTo>
                  <a:pt x="112216" y="199435"/>
                  <a:pt x="110728" y="200886"/>
                  <a:pt x="108496" y="200886"/>
                </a:cubicBezTo>
                <a:cubicBezTo>
                  <a:pt x="106263" y="200886"/>
                  <a:pt x="104775" y="199435"/>
                  <a:pt x="104775" y="197258"/>
                </a:cubicBezTo>
                <a:lnTo>
                  <a:pt x="104775" y="167141"/>
                </a:lnTo>
                <a:cubicBezTo>
                  <a:pt x="104775" y="164964"/>
                  <a:pt x="106263" y="163512"/>
                  <a:pt x="108496" y="163512"/>
                </a:cubicBezTo>
                <a:close/>
                <a:moveTo>
                  <a:pt x="78705" y="163512"/>
                </a:moveTo>
                <a:lnTo>
                  <a:pt x="94332" y="163512"/>
                </a:lnTo>
                <a:cubicBezTo>
                  <a:pt x="96193" y="163512"/>
                  <a:pt x="98053" y="164978"/>
                  <a:pt x="98053" y="167176"/>
                </a:cubicBezTo>
                <a:lnTo>
                  <a:pt x="98053" y="197582"/>
                </a:lnTo>
                <a:cubicBezTo>
                  <a:pt x="98053" y="199780"/>
                  <a:pt x="96193" y="201246"/>
                  <a:pt x="94332" y="201246"/>
                </a:cubicBezTo>
                <a:lnTo>
                  <a:pt x="78705" y="201246"/>
                </a:lnTo>
                <a:cubicBezTo>
                  <a:pt x="76473" y="201246"/>
                  <a:pt x="74612" y="199780"/>
                  <a:pt x="74612" y="197582"/>
                </a:cubicBezTo>
                <a:lnTo>
                  <a:pt x="74612" y="167176"/>
                </a:lnTo>
                <a:cubicBezTo>
                  <a:pt x="74612" y="164978"/>
                  <a:pt x="76473" y="163512"/>
                  <a:pt x="78705" y="163512"/>
                </a:cubicBezTo>
                <a:close/>
                <a:moveTo>
                  <a:pt x="49565" y="163512"/>
                </a:moveTo>
                <a:lnTo>
                  <a:pt x="64382" y="163512"/>
                </a:lnTo>
                <a:cubicBezTo>
                  <a:pt x="66146" y="163512"/>
                  <a:pt x="67909" y="164978"/>
                  <a:pt x="67909" y="167176"/>
                </a:cubicBezTo>
                <a:cubicBezTo>
                  <a:pt x="67909" y="169374"/>
                  <a:pt x="66146" y="171205"/>
                  <a:pt x="64382" y="171205"/>
                </a:cubicBezTo>
                <a:lnTo>
                  <a:pt x="53446" y="171205"/>
                </a:lnTo>
                <a:lnTo>
                  <a:pt x="53446" y="178532"/>
                </a:lnTo>
                <a:lnTo>
                  <a:pt x="64382" y="178532"/>
                </a:lnTo>
                <a:cubicBezTo>
                  <a:pt x="66146" y="178532"/>
                  <a:pt x="67909" y="180364"/>
                  <a:pt x="67909" y="182562"/>
                </a:cubicBezTo>
                <a:cubicBezTo>
                  <a:pt x="67909" y="184394"/>
                  <a:pt x="66146" y="186226"/>
                  <a:pt x="64382" y="186226"/>
                </a:cubicBezTo>
                <a:lnTo>
                  <a:pt x="53446" y="186226"/>
                </a:lnTo>
                <a:lnTo>
                  <a:pt x="53446" y="197582"/>
                </a:lnTo>
                <a:cubicBezTo>
                  <a:pt x="53446" y="199780"/>
                  <a:pt x="51682" y="201246"/>
                  <a:pt x="49565" y="201246"/>
                </a:cubicBezTo>
                <a:cubicBezTo>
                  <a:pt x="47448" y="201246"/>
                  <a:pt x="46037" y="199780"/>
                  <a:pt x="46037" y="197582"/>
                </a:cubicBezTo>
                <a:lnTo>
                  <a:pt x="46037" y="167176"/>
                </a:lnTo>
                <a:cubicBezTo>
                  <a:pt x="46037" y="164978"/>
                  <a:pt x="47448" y="163512"/>
                  <a:pt x="49565" y="163512"/>
                </a:cubicBezTo>
                <a:close/>
                <a:moveTo>
                  <a:pt x="153013" y="39525"/>
                </a:moveTo>
                <a:lnTo>
                  <a:pt x="111720" y="80577"/>
                </a:lnTo>
                <a:lnTo>
                  <a:pt x="111720" y="134953"/>
                </a:lnTo>
                <a:lnTo>
                  <a:pt x="194305" y="134953"/>
                </a:lnTo>
                <a:lnTo>
                  <a:pt x="194305" y="80577"/>
                </a:lnTo>
                <a:lnTo>
                  <a:pt x="153013" y="39525"/>
                </a:lnTo>
                <a:close/>
                <a:moveTo>
                  <a:pt x="150477" y="31603"/>
                </a:moveTo>
                <a:cubicBezTo>
                  <a:pt x="151926" y="30162"/>
                  <a:pt x="154099" y="30162"/>
                  <a:pt x="155548" y="31603"/>
                </a:cubicBezTo>
                <a:lnTo>
                  <a:pt x="215676" y="91380"/>
                </a:lnTo>
                <a:cubicBezTo>
                  <a:pt x="217125" y="92820"/>
                  <a:pt x="217125" y="94981"/>
                  <a:pt x="215676" y="96422"/>
                </a:cubicBezTo>
                <a:cubicBezTo>
                  <a:pt x="214227" y="97862"/>
                  <a:pt x="211692" y="97862"/>
                  <a:pt x="210605" y="96422"/>
                </a:cubicBezTo>
                <a:lnTo>
                  <a:pt x="201912" y="88139"/>
                </a:lnTo>
                <a:lnTo>
                  <a:pt x="201912" y="138554"/>
                </a:lnTo>
                <a:cubicBezTo>
                  <a:pt x="201912" y="140714"/>
                  <a:pt x="200101" y="142515"/>
                  <a:pt x="197928" y="142515"/>
                </a:cubicBezTo>
                <a:lnTo>
                  <a:pt x="108098" y="142515"/>
                </a:lnTo>
                <a:cubicBezTo>
                  <a:pt x="105924" y="142515"/>
                  <a:pt x="104476" y="140714"/>
                  <a:pt x="104476" y="138554"/>
                </a:cubicBezTo>
                <a:lnTo>
                  <a:pt x="104476" y="88139"/>
                </a:lnTo>
                <a:lnTo>
                  <a:pt x="95782" y="96422"/>
                </a:lnTo>
                <a:cubicBezTo>
                  <a:pt x="94334" y="97862"/>
                  <a:pt x="91798" y="97862"/>
                  <a:pt x="90349" y="96422"/>
                </a:cubicBezTo>
                <a:cubicBezTo>
                  <a:pt x="88900" y="94981"/>
                  <a:pt x="88900" y="92820"/>
                  <a:pt x="90349" y="91380"/>
                </a:cubicBezTo>
                <a:lnTo>
                  <a:pt x="150477" y="31603"/>
                </a:lnTo>
                <a:close/>
                <a:moveTo>
                  <a:pt x="18744" y="7570"/>
                </a:moveTo>
                <a:cubicBezTo>
                  <a:pt x="12256" y="7570"/>
                  <a:pt x="7209" y="12616"/>
                  <a:pt x="7209" y="18744"/>
                </a:cubicBezTo>
                <a:lnTo>
                  <a:pt x="7209" y="227808"/>
                </a:lnTo>
                <a:cubicBezTo>
                  <a:pt x="7209" y="233936"/>
                  <a:pt x="12256" y="238982"/>
                  <a:pt x="18744" y="238982"/>
                </a:cubicBezTo>
                <a:lnTo>
                  <a:pt x="108137" y="238982"/>
                </a:lnTo>
                <a:cubicBezTo>
                  <a:pt x="109218" y="238982"/>
                  <a:pt x="110300" y="239342"/>
                  <a:pt x="111020" y="240424"/>
                </a:cubicBezTo>
                <a:lnTo>
                  <a:pt x="152833" y="296294"/>
                </a:lnTo>
                <a:lnTo>
                  <a:pt x="194646" y="240424"/>
                </a:lnTo>
                <a:cubicBezTo>
                  <a:pt x="195367" y="239342"/>
                  <a:pt x="196448" y="238982"/>
                  <a:pt x="197530" y="238982"/>
                </a:cubicBezTo>
                <a:lnTo>
                  <a:pt x="287283" y="238982"/>
                </a:lnTo>
                <a:cubicBezTo>
                  <a:pt x="293411" y="238982"/>
                  <a:pt x="298457" y="233936"/>
                  <a:pt x="298457" y="227808"/>
                </a:cubicBezTo>
                <a:lnTo>
                  <a:pt x="298457" y="18744"/>
                </a:lnTo>
                <a:cubicBezTo>
                  <a:pt x="298457" y="12616"/>
                  <a:pt x="293411" y="7570"/>
                  <a:pt x="287283" y="7570"/>
                </a:cubicBezTo>
                <a:lnTo>
                  <a:pt x="18744" y="7570"/>
                </a:lnTo>
                <a:close/>
                <a:moveTo>
                  <a:pt x="18744" y="0"/>
                </a:moveTo>
                <a:lnTo>
                  <a:pt x="287283" y="0"/>
                </a:lnTo>
                <a:cubicBezTo>
                  <a:pt x="297376" y="0"/>
                  <a:pt x="306027" y="8291"/>
                  <a:pt x="306027" y="18744"/>
                </a:cubicBezTo>
                <a:lnTo>
                  <a:pt x="306027" y="227808"/>
                </a:lnTo>
                <a:cubicBezTo>
                  <a:pt x="306027" y="237901"/>
                  <a:pt x="297376" y="246552"/>
                  <a:pt x="287283" y="246552"/>
                </a:cubicBezTo>
                <a:lnTo>
                  <a:pt x="199332" y="246552"/>
                </a:lnTo>
                <a:lnTo>
                  <a:pt x="155717" y="304585"/>
                </a:lnTo>
                <a:cubicBezTo>
                  <a:pt x="155356" y="305666"/>
                  <a:pt x="153915" y="306027"/>
                  <a:pt x="152833" y="306027"/>
                </a:cubicBezTo>
                <a:cubicBezTo>
                  <a:pt x="151752" y="306027"/>
                  <a:pt x="150671" y="305666"/>
                  <a:pt x="149950" y="304585"/>
                </a:cubicBezTo>
                <a:lnTo>
                  <a:pt x="106335" y="246552"/>
                </a:lnTo>
                <a:lnTo>
                  <a:pt x="18744" y="246552"/>
                </a:lnTo>
                <a:cubicBezTo>
                  <a:pt x="8291" y="246552"/>
                  <a:pt x="0" y="237901"/>
                  <a:pt x="0" y="227808"/>
                </a:cubicBezTo>
                <a:lnTo>
                  <a:pt x="0" y="18744"/>
                </a:lnTo>
                <a:cubicBezTo>
                  <a:pt x="0" y="8291"/>
                  <a:pt x="8291" y="0"/>
                  <a:pt x="18744" y="0"/>
                </a:cubicBezTo>
                <a:close/>
              </a:path>
            </a:pathLst>
          </a:custGeom>
          <a:solidFill>
            <a:schemeClr val="bg1"/>
          </a:solidFill>
          <a:ln>
            <a:noFill/>
          </a:ln>
          <a:effectLst/>
        </p:spPr>
        <p:txBody>
          <a:bodyPr anchor="ctr"/>
          <a:lstStyle/>
          <a:p>
            <a:endParaRPr lang="en-US" sz="900" dirty="0">
              <a:latin typeface="Work Sans Light" pitchFamily="2" charset="77"/>
            </a:endParaRPr>
          </a:p>
        </p:txBody>
      </p:sp>
      <p:sp>
        <p:nvSpPr>
          <p:cNvPr id="62" name="Freeform 623">
            <a:extLst>
              <a:ext uri="{FF2B5EF4-FFF2-40B4-BE49-F238E27FC236}">
                <a16:creationId xmlns:a16="http://schemas.microsoft.com/office/drawing/2014/main" id="{F16D55ED-143D-AC4F-B7DA-1142412F505C}"/>
              </a:ext>
            </a:extLst>
          </p:cNvPr>
          <p:cNvSpPr>
            <a:spLocks noChangeArrowheads="1"/>
          </p:cNvSpPr>
          <p:nvPr/>
        </p:nvSpPr>
        <p:spPr bwMode="auto">
          <a:xfrm>
            <a:off x="5044847" y="1725998"/>
            <a:ext cx="404393" cy="404393"/>
          </a:xfrm>
          <a:custGeom>
            <a:avLst/>
            <a:gdLst>
              <a:gd name="T0" fmla="*/ 415749 w 306028"/>
              <a:gd name="T1" fmla="*/ 497595 h 306027"/>
              <a:gd name="T2" fmla="*/ 199038 w 306028"/>
              <a:gd name="T3" fmla="*/ 497595 h 306027"/>
              <a:gd name="T4" fmla="*/ 408780 w 306028"/>
              <a:gd name="T5" fmla="*/ 459318 h 306027"/>
              <a:gd name="T6" fmla="*/ 206007 w 306028"/>
              <a:gd name="T7" fmla="*/ 473931 h 306027"/>
              <a:gd name="T8" fmla="*/ 205912 w 306028"/>
              <a:gd name="T9" fmla="*/ 431758 h 306027"/>
              <a:gd name="T10" fmla="*/ 291838 w 306028"/>
              <a:gd name="T11" fmla="*/ 446373 h 306027"/>
              <a:gd name="T12" fmla="*/ 205912 w 306028"/>
              <a:gd name="T13" fmla="*/ 431758 h 306027"/>
              <a:gd name="T14" fmla="*/ 84917 w 306028"/>
              <a:gd name="T15" fmla="*/ 486961 h 306027"/>
              <a:gd name="T16" fmla="*/ 120952 w 306028"/>
              <a:gd name="T17" fmla="*/ 416364 h 306027"/>
              <a:gd name="T18" fmla="*/ 181245 w 306028"/>
              <a:gd name="T19" fmla="*/ 430898 h 306027"/>
              <a:gd name="T20" fmla="*/ 170849 w 306028"/>
              <a:gd name="T21" fmla="*/ 441281 h 306027"/>
              <a:gd name="T22" fmla="*/ 77294 w 306028"/>
              <a:gd name="T23" fmla="*/ 501495 h 306027"/>
              <a:gd name="T24" fmla="*/ 66205 w 306028"/>
              <a:gd name="T25" fmla="*/ 443357 h 306027"/>
              <a:gd name="T26" fmla="*/ 117488 w 306028"/>
              <a:gd name="T27" fmla="*/ 401829 h 306027"/>
              <a:gd name="T28" fmla="*/ 415749 w 306028"/>
              <a:gd name="T29" fmla="*/ 322357 h 306027"/>
              <a:gd name="T30" fmla="*/ 199038 w 306028"/>
              <a:gd name="T31" fmla="*/ 322357 h 306027"/>
              <a:gd name="T32" fmla="*/ 408780 w 306028"/>
              <a:gd name="T33" fmla="*/ 287839 h 306027"/>
              <a:gd name="T34" fmla="*/ 206007 w 306028"/>
              <a:gd name="T35" fmla="*/ 302453 h 306027"/>
              <a:gd name="T36" fmla="*/ 205912 w 306028"/>
              <a:gd name="T37" fmla="*/ 260279 h 306027"/>
              <a:gd name="T38" fmla="*/ 291838 w 306028"/>
              <a:gd name="T39" fmla="*/ 274895 h 306027"/>
              <a:gd name="T40" fmla="*/ 205912 w 306028"/>
              <a:gd name="T41" fmla="*/ 260279 h 306027"/>
              <a:gd name="T42" fmla="*/ 84917 w 306028"/>
              <a:gd name="T43" fmla="*/ 315585 h 306027"/>
              <a:gd name="T44" fmla="*/ 120952 w 306028"/>
              <a:gd name="T45" fmla="*/ 244781 h 306027"/>
              <a:gd name="T46" fmla="*/ 181245 w 306028"/>
              <a:gd name="T47" fmla="*/ 259217 h 306027"/>
              <a:gd name="T48" fmla="*/ 170849 w 306028"/>
              <a:gd name="T49" fmla="*/ 269528 h 306027"/>
              <a:gd name="T50" fmla="*/ 77294 w 306028"/>
              <a:gd name="T51" fmla="*/ 330020 h 306027"/>
              <a:gd name="T52" fmla="*/ 66205 w 306028"/>
              <a:gd name="T53" fmla="*/ 271590 h 306027"/>
              <a:gd name="T54" fmla="*/ 117488 w 306028"/>
              <a:gd name="T55" fmla="*/ 231033 h 306027"/>
              <a:gd name="T56" fmla="*/ 415749 w 306028"/>
              <a:gd name="T57" fmla="*/ 150878 h 306027"/>
              <a:gd name="T58" fmla="*/ 199038 w 306028"/>
              <a:gd name="T59" fmla="*/ 150878 h 306027"/>
              <a:gd name="T60" fmla="*/ 408780 w 306028"/>
              <a:gd name="T61" fmla="*/ 116361 h 306027"/>
              <a:gd name="T62" fmla="*/ 206007 w 306028"/>
              <a:gd name="T63" fmla="*/ 130941 h 306027"/>
              <a:gd name="T64" fmla="*/ 205912 w 306028"/>
              <a:gd name="T65" fmla="*/ 85739 h 306027"/>
              <a:gd name="T66" fmla="*/ 291838 w 306028"/>
              <a:gd name="T67" fmla="*/ 100353 h 306027"/>
              <a:gd name="T68" fmla="*/ 205912 w 306028"/>
              <a:gd name="T69" fmla="*/ 85739 h 306027"/>
              <a:gd name="T70" fmla="*/ 84917 w 306028"/>
              <a:gd name="T71" fmla="*/ 144106 h 306027"/>
              <a:gd name="T72" fmla="*/ 120952 w 306028"/>
              <a:gd name="T73" fmla="*/ 73990 h 306027"/>
              <a:gd name="T74" fmla="*/ 181245 w 306028"/>
              <a:gd name="T75" fmla="*/ 87738 h 306027"/>
              <a:gd name="T76" fmla="*/ 170849 w 306028"/>
              <a:gd name="T77" fmla="*/ 98736 h 306027"/>
              <a:gd name="T78" fmla="*/ 77294 w 306028"/>
              <a:gd name="T79" fmla="*/ 158542 h 306027"/>
              <a:gd name="T80" fmla="*/ 66205 w 306028"/>
              <a:gd name="T81" fmla="*/ 100798 h 306027"/>
              <a:gd name="T82" fmla="*/ 117488 w 306028"/>
              <a:gd name="T83" fmla="*/ 59555 h 306027"/>
              <a:gd name="T84" fmla="*/ 531787 w 306028"/>
              <a:gd name="T85" fmla="*/ 538168 h 306027"/>
              <a:gd name="T86" fmla="*/ 545395 w 306028"/>
              <a:gd name="T87" fmla="*/ 63634 h 306027"/>
              <a:gd name="T88" fmla="*/ 559684 w 306028"/>
              <a:gd name="T89" fmla="*/ 538168 h 306027"/>
              <a:gd name="T90" fmla="*/ 517496 w 306028"/>
              <a:gd name="T91" fmla="*/ 35189 h 306027"/>
              <a:gd name="T92" fmla="*/ 14582 w 306028"/>
              <a:gd name="T93" fmla="*/ 540233 h 306027"/>
              <a:gd name="T94" fmla="*/ 488900 w 306028"/>
              <a:gd name="T95" fmla="*/ 540233 h 306027"/>
              <a:gd name="T96" fmla="*/ 7638 w 306028"/>
              <a:gd name="T97" fmla="*/ 0 h 306027"/>
              <a:gd name="T98" fmla="*/ 504179 w 306028"/>
              <a:gd name="T99" fmla="*/ 540233 h 306027"/>
              <a:gd name="T100" fmla="*/ 575710 w 306028"/>
              <a:gd name="T101" fmla="*/ 93862 h 306027"/>
              <a:gd name="T102" fmla="*/ 590292 w 306028"/>
              <a:gd name="T103" fmla="*/ 540233 h 306027"/>
              <a:gd name="T104" fmla="*/ 0 w 306028"/>
              <a:gd name="T105" fmla="*/ 540233 h 3060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06028" h="306027">
                <a:moveTo>
                  <a:pt x="106801" y="254000"/>
                </a:moveTo>
                <a:lnTo>
                  <a:pt x="211926" y="254000"/>
                </a:lnTo>
                <a:cubicBezTo>
                  <a:pt x="213733" y="254000"/>
                  <a:pt x="215539" y="255804"/>
                  <a:pt x="215539" y="257969"/>
                </a:cubicBezTo>
                <a:cubicBezTo>
                  <a:pt x="215539" y="259772"/>
                  <a:pt x="213733" y="261576"/>
                  <a:pt x="211926" y="261576"/>
                </a:cubicBezTo>
                <a:lnTo>
                  <a:pt x="106801" y="261576"/>
                </a:lnTo>
                <a:cubicBezTo>
                  <a:pt x="104995" y="261576"/>
                  <a:pt x="103188" y="259772"/>
                  <a:pt x="103188" y="257969"/>
                </a:cubicBezTo>
                <a:cubicBezTo>
                  <a:pt x="103188" y="255804"/>
                  <a:pt x="104995" y="254000"/>
                  <a:pt x="106801" y="254000"/>
                </a:cubicBezTo>
                <a:close/>
                <a:moveTo>
                  <a:pt x="106801" y="238125"/>
                </a:moveTo>
                <a:lnTo>
                  <a:pt x="211926" y="238125"/>
                </a:lnTo>
                <a:cubicBezTo>
                  <a:pt x="213733" y="238125"/>
                  <a:pt x="215539" y="239568"/>
                  <a:pt x="215539" y="241733"/>
                </a:cubicBezTo>
                <a:cubicBezTo>
                  <a:pt x="215539" y="243897"/>
                  <a:pt x="213733" y="245701"/>
                  <a:pt x="211926" y="245701"/>
                </a:cubicBezTo>
                <a:lnTo>
                  <a:pt x="106801" y="245701"/>
                </a:lnTo>
                <a:cubicBezTo>
                  <a:pt x="104995" y="245701"/>
                  <a:pt x="103188" y="243897"/>
                  <a:pt x="103188" y="241733"/>
                </a:cubicBezTo>
                <a:cubicBezTo>
                  <a:pt x="103188" y="239568"/>
                  <a:pt x="104995" y="238125"/>
                  <a:pt x="106801" y="238125"/>
                </a:cubicBezTo>
                <a:close/>
                <a:moveTo>
                  <a:pt x="106752" y="223837"/>
                </a:moveTo>
                <a:lnTo>
                  <a:pt x="151299" y="223837"/>
                </a:lnTo>
                <a:cubicBezTo>
                  <a:pt x="153437" y="223837"/>
                  <a:pt x="155219" y="225641"/>
                  <a:pt x="155219" y="227806"/>
                </a:cubicBezTo>
                <a:cubicBezTo>
                  <a:pt x="155219" y="229610"/>
                  <a:pt x="153437" y="231414"/>
                  <a:pt x="151299" y="231414"/>
                </a:cubicBezTo>
                <a:lnTo>
                  <a:pt x="106752" y="231414"/>
                </a:lnTo>
                <a:cubicBezTo>
                  <a:pt x="104970" y="231414"/>
                  <a:pt x="103188" y="229610"/>
                  <a:pt x="103188" y="227806"/>
                </a:cubicBezTo>
                <a:cubicBezTo>
                  <a:pt x="103188" y="225641"/>
                  <a:pt x="104970" y="223837"/>
                  <a:pt x="106752" y="223837"/>
                </a:cubicBezTo>
                <a:close/>
                <a:moveTo>
                  <a:pt x="62706" y="215856"/>
                </a:moveTo>
                <a:lnTo>
                  <a:pt x="44024" y="225185"/>
                </a:lnTo>
                <a:lnTo>
                  <a:pt x="44024" y="252456"/>
                </a:lnTo>
                <a:lnTo>
                  <a:pt x="81029" y="252456"/>
                </a:lnTo>
                <a:lnTo>
                  <a:pt x="81029" y="225185"/>
                </a:lnTo>
                <a:lnTo>
                  <a:pt x="62706" y="215856"/>
                </a:lnTo>
                <a:close/>
                <a:moveTo>
                  <a:pt x="60910" y="208321"/>
                </a:moveTo>
                <a:cubicBezTo>
                  <a:pt x="61988" y="207962"/>
                  <a:pt x="63066" y="207962"/>
                  <a:pt x="64143" y="208321"/>
                </a:cubicBezTo>
                <a:lnTo>
                  <a:pt x="93964" y="223391"/>
                </a:lnTo>
                <a:cubicBezTo>
                  <a:pt x="95760" y="224109"/>
                  <a:pt x="96478" y="226262"/>
                  <a:pt x="95760" y="228056"/>
                </a:cubicBezTo>
                <a:cubicBezTo>
                  <a:pt x="94682" y="229850"/>
                  <a:pt x="92526" y="230926"/>
                  <a:pt x="90730" y="229850"/>
                </a:cubicBezTo>
                <a:lnTo>
                  <a:pt x="88574" y="228774"/>
                </a:lnTo>
                <a:lnTo>
                  <a:pt x="88574" y="256403"/>
                </a:lnTo>
                <a:cubicBezTo>
                  <a:pt x="88574" y="258197"/>
                  <a:pt x="86778" y="259991"/>
                  <a:pt x="84982" y="259991"/>
                </a:cubicBezTo>
                <a:lnTo>
                  <a:pt x="40072" y="259991"/>
                </a:lnTo>
                <a:cubicBezTo>
                  <a:pt x="37916" y="259991"/>
                  <a:pt x="36479" y="258197"/>
                  <a:pt x="36479" y="256403"/>
                </a:cubicBezTo>
                <a:lnTo>
                  <a:pt x="36479" y="228774"/>
                </a:lnTo>
                <a:lnTo>
                  <a:pt x="34323" y="229850"/>
                </a:lnTo>
                <a:cubicBezTo>
                  <a:pt x="32527" y="230926"/>
                  <a:pt x="30371" y="229850"/>
                  <a:pt x="29293" y="228056"/>
                </a:cubicBezTo>
                <a:cubicBezTo>
                  <a:pt x="28575" y="226262"/>
                  <a:pt x="29293" y="224109"/>
                  <a:pt x="31090" y="223391"/>
                </a:cubicBezTo>
                <a:lnTo>
                  <a:pt x="60910" y="208321"/>
                </a:lnTo>
                <a:close/>
                <a:moveTo>
                  <a:pt x="106801" y="163512"/>
                </a:moveTo>
                <a:lnTo>
                  <a:pt x="211926" y="163512"/>
                </a:lnTo>
                <a:cubicBezTo>
                  <a:pt x="213733" y="163512"/>
                  <a:pt x="215539" y="164955"/>
                  <a:pt x="215539" y="167120"/>
                </a:cubicBezTo>
                <a:cubicBezTo>
                  <a:pt x="215539" y="169285"/>
                  <a:pt x="213733" y="171089"/>
                  <a:pt x="211926" y="171089"/>
                </a:cubicBezTo>
                <a:lnTo>
                  <a:pt x="106801" y="171089"/>
                </a:lnTo>
                <a:cubicBezTo>
                  <a:pt x="104995" y="171089"/>
                  <a:pt x="103188" y="169285"/>
                  <a:pt x="103188" y="167120"/>
                </a:cubicBezTo>
                <a:cubicBezTo>
                  <a:pt x="103188" y="164955"/>
                  <a:pt x="104995" y="163512"/>
                  <a:pt x="106801" y="163512"/>
                </a:cubicBezTo>
                <a:close/>
                <a:moveTo>
                  <a:pt x="106801" y="149225"/>
                </a:moveTo>
                <a:lnTo>
                  <a:pt x="211926" y="149225"/>
                </a:lnTo>
                <a:cubicBezTo>
                  <a:pt x="213733" y="149225"/>
                  <a:pt x="215539" y="151029"/>
                  <a:pt x="215539" y="153193"/>
                </a:cubicBezTo>
                <a:cubicBezTo>
                  <a:pt x="215539" y="154997"/>
                  <a:pt x="213733" y="156801"/>
                  <a:pt x="211926" y="156801"/>
                </a:cubicBezTo>
                <a:lnTo>
                  <a:pt x="106801" y="156801"/>
                </a:lnTo>
                <a:cubicBezTo>
                  <a:pt x="104995" y="156801"/>
                  <a:pt x="103188" y="154997"/>
                  <a:pt x="103188" y="153193"/>
                </a:cubicBezTo>
                <a:cubicBezTo>
                  <a:pt x="103188" y="151029"/>
                  <a:pt x="104995" y="149225"/>
                  <a:pt x="106801" y="149225"/>
                </a:cubicBezTo>
                <a:close/>
                <a:moveTo>
                  <a:pt x="106752" y="134937"/>
                </a:moveTo>
                <a:lnTo>
                  <a:pt x="151299" y="134937"/>
                </a:lnTo>
                <a:cubicBezTo>
                  <a:pt x="153437" y="134937"/>
                  <a:pt x="155219" y="136380"/>
                  <a:pt x="155219" y="138545"/>
                </a:cubicBezTo>
                <a:cubicBezTo>
                  <a:pt x="155219" y="140710"/>
                  <a:pt x="153437" y="142514"/>
                  <a:pt x="151299" y="142514"/>
                </a:cubicBezTo>
                <a:lnTo>
                  <a:pt x="106752" y="142514"/>
                </a:lnTo>
                <a:cubicBezTo>
                  <a:pt x="104970" y="142514"/>
                  <a:pt x="103188" y="140710"/>
                  <a:pt x="103188" y="138545"/>
                </a:cubicBezTo>
                <a:cubicBezTo>
                  <a:pt x="103188" y="136380"/>
                  <a:pt x="104970" y="134937"/>
                  <a:pt x="106752" y="134937"/>
                </a:cubicBezTo>
                <a:close/>
                <a:moveTo>
                  <a:pt x="62706" y="126902"/>
                </a:moveTo>
                <a:lnTo>
                  <a:pt x="44024" y="136168"/>
                </a:lnTo>
                <a:lnTo>
                  <a:pt x="44024" y="163609"/>
                </a:lnTo>
                <a:lnTo>
                  <a:pt x="81029" y="163609"/>
                </a:lnTo>
                <a:lnTo>
                  <a:pt x="81029" y="136168"/>
                </a:lnTo>
                <a:lnTo>
                  <a:pt x="62706" y="126902"/>
                </a:lnTo>
                <a:close/>
                <a:moveTo>
                  <a:pt x="60910" y="119775"/>
                </a:moveTo>
                <a:cubicBezTo>
                  <a:pt x="61988" y="119062"/>
                  <a:pt x="63066" y="119062"/>
                  <a:pt x="64143" y="119775"/>
                </a:cubicBezTo>
                <a:lnTo>
                  <a:pt x="93964" y="134386"/>
                </a:lnTo>
                <a:cubicBezTo>
                  <a:pt x="95760" y="135455"/>
                  <a:pt x="96478" y="137237"/>
                  <a:pt x="95760" y="139376"/>
                </a:cubicBezTo>
                <a:cubicBezTo>
                  <a:pt x="94682" y="141157"/>
                  <a:pt x="92526" y="141870"/>
                  <a:pt x="90730" y="140801"/>
                </a:cubicBezTo>
                <a:lnTo>
                  <a:pt x="88574" y="139732"/>
                </a:lnTo>
                <a:lnTo>
                  <a:pt x="88574" y="167173"/>
                </a:lnTo>
                <a:cubicBezTo>
                  <a:pt x="88574" y="169312"/>
                  <a:pt x="86778" y="171093"/>
                  <a:pt x="84982" y="171093"/>
                </a:cubicBezTo>
                <a:lnTo>
                  <a:pt x="40072" y="171093"/>
                </a:lnTo>
                <a:cubicBezTo>
                  <a:pt x="37916" y="171093"/>
                  <a:pt x="36479" y="169312"/>
                  <a:pt x="36479" y="167173"/>
                </a:cubicBezTo>
                <a:lnTo>
                  <a:pt x="36479" y="139732"/>
                </a:lnTo>
                <a:lnTo>
                  <a:pt x="34323" y="140801"/>
                </a:lnTo>
                <a:cubicBezTo>
                  <a:pt x="32527" y="141870"/>
                  <a:pt x="30371" y="141157"/>
                  <a:pt x="29293" y="139376"/>
                </a:cubicBezTo>
                <a:cubicBezTo>
                  <a:pt x="28575" y="137237"/>
                  <a:pt x="29293" y="135455"/>
                  <a:pt x="31090" y="134386"/>
                </a:cubicBezTo>
                <a:lnTo>
                  <a:pt x="60910" y="119775"/>
                </a:lnTo>
                <a:close/>
                <a:moveTo>
                  <a:pt x="106801" y="74612"/>
                </a:moveTo>
                <a:lnTo>
                  <a:pt x="211926" y="74612"/>
                </a:lnTo>
                <a:cubicBezTo>
                  <a:pt x="213733" y="74612"/>
                  <a:pt x="215539" y="76416"/>
                  <a:pt x="215539" y="78220"/>
                </a:cubicBezTo>
                <a:cubicBezTo>
                  <a:pt x="215539" y="80385"/>
                  <a:pt x="213733" y="82189"/>
                  <a:pt x="211926" y="82189"/>
                </a:cubicBezTo>
                <a:lnTo>
                  <a:pt x="106801" y="82189"/>
                </a:lnTo>
                <a:cubicBezTo>
                  <a:pt x="104995" y="82189"/>
                  <a:pt x="103188" y="80385"/>
                  <a:pt x="103188" y="78220"/>
                </a:cubicBezTo>
                <a:cubicBezTo>
                  <a:pt x="103188" y="76416"/>
                  <a:pt x="104995" y="74612"/>
                  <a:pt x="106801" y="74612"/>
                </a:cubicBezTo>
                <a:close/>
                <a:moveTo>
                  <a:pt x="106801" y="60325"/>
                </a:moveTo>
                <a:lnTo>
                  <a:pt x="211926" y="60325"/>
                </a:lnTo>
                <a:cubicBezTo>
                  <a:pt x="213733" y="60325"/>
                  <a:pt x="215539" y="61837"/>
                  <a:pt x="215539" y="64104"/>
                </a:cubicBezTo>
                <a:cubicBezTo>
                  <a:pt x="215539" y="66372"/>
                  <a:pt x="213733" y="67884"/>
                  <a:pt x="211926" y="67884"/>
                </a:cubicBezTo>
                <a:lnTo>
                  <a:pt x="106801" y="67884"/>
                </a:lnTo>
                <a:cubicBezTo>
                  <a:pt x="104995" y="67884"/>
                  <a:pt x="103188" y="66372"/>
                  <a:pt x="103188" y="64104"/>
                </a:cubicBezTo>
                <a:cubicBezTo>
                  <a:pt x="103188" y="61837"/>
                  <a:pt x="104995" y="60325"/>
                  <a:pt x="106801" y="60325"/>
                </a:cubicBezTo>
                <a:close/>
                <a:moveTo>
                  <a:pt x="106752" y="44450"/>
                </a:moveTo>
                <a:lnTo>
                  <a:pt x="151299" y="44450"/>
                </a:lnTo>
                <a:cubicBezTo>
                  <a:pt x="153437" y="44450"/>
                  <a:pt x="155219" y="46254"/>
                  <a:pt x="155219" y="48418"/>
                </a:cubicBezTo>
                <a:cubicBezTo>
                  <a:pt x="155219" y="50583"/>
                  <a:pt x="153437" y="52026"/>
                  <a:pt x="151299" y="52026"/>
                </a:cubicBezTo>
                <a:lnTo>
                  <a:pt x="106752" y="52026"/>
                </a:lnTo>
                <a:cubicBezTo>
                  <a:pt x="104970" y="52026"/>
                  <a:pt x="103188" y="50583"/>
                  <a:pt x="103188" y="48418"/>
                </a:cubicBezTo>
                <a:cubicBezTo>
                  <a:pt x="103188" y="46254"/>
                  <a:pt x="104970" y="44450"/>
                  <a:pt x="106752" y="44450"/>
                </a:cubicBezTo>
                <a:close/>
                <a:moveTo>
                  <a:pt x="62706" y="38359"/>
                </a:moveTo>
                <a:lnTo>
                  <a:pt x="44024" y="47625"/>
                </a:lnTo>
                <a:lnTo>
                  <a:pt x="44024" y="74709"/>
                </a:lnTo>
                <a:lnTo>
                  <a:pt x="81029" y="74709"/>
                </a:lnTo>
                <a:lnTo>
                  <a:pt x="81029" y="47625"/>
                </a:lnTo>
                <a:lnTo>
                  <a:pt x="62706" y="38359"/>
                </a:lnTo>
                <a:close/>
                <a:moveTo>
                  <a:pt x="60910" y="30875"/>
                </a:moveTo>
                <a:cubicBezTo>
                  <a:pt x="61988" y="30162"/>
                  <a:pt x="63066" y="30162"/>
                  <a:pt x="64143" y="30875"/>
                </a:cubicBezTo>
                <a:lnTo>
                  <a:pt x="93964" y="45486"/>
                </a:lnTo>
                <a:cubicBezTo>
                  <a:pt x="95760" y="46555"/>
                  <a:pt x="96478" y="48694"/>
                  <a:pt x="95760" y="50476"/>
                </a:cubicBezTo>
                <a:cubicBezTo>
                  <a:pt x="94682" y="52614"/>
                  <a:pt x="92526" y="52970"/>
                  <a:pt x="90730" y="52257"/>
                </a:cubicBezTo>
                <a:lnTo>
                  <a:pt x="88574" y="51188"/>
                </a:lnTo>
                <a:lnTo>
                  <a:pt x="88574" y="78273"/>
                </a:lnTo>
                <a:cubicBezTo>
                  <a:pt x="88574" y="80412"/>
                  <a:pt x="86778" y="82193"/>
                  <a:pt x="84982" y="82193"/>
                </a:cubicBezTo>
                <a:lnTo>
                  <a:pt x="40072" y="82193"/>
                </a:lnTo>
                <a:cubicBezTo>
                  <a:pt x="37916" y="82193"/>
                  <a:pt x="36479" y="80412"/>
                  <a:pt x="36479" y="78273"/>
                </a:cubicBezTo>
                <a:lnTo>
                  <a:pt x="36479" y="51188"/>
                </a:lnTo>
                <a:lnTo>
                  <a:pt x="34323" y="52257"/>
                </a:lnTo>
                <a:cubicBezTo>
                  <a:pt x="32527" y="52970"/>
                  <a:pt x="30371" y="52614"/>
                  <a:pt x="29293" y="50476"/>
                </a:cubicBezTo>
                <a:cubicBezTo>
                  <a:pt x="28575" y="48694"/>
                  <a:pt x="29293" y="46555"/>
                  <a:pt x="31090" y="45486"/>
                </a:cubicBezTo>
                <a:lnTo>
                  <a:pt x="60910" y="30875"/>
                </a:lnTo>
                <a:close/>
                <a:moveTo>
                  <a:pt x="271816" y="14287"/>
                </a:moveTo>
                <a:cubicBezTo>
                  <a:pt x="273933" y="14287"/>
                  <a:pt x="275697" y="16085"/>
                  <a:pt x="275697" y="18243"/>
                </a:cubicBezTo>
                <a:lnTo>
                  <a:pt x="275697" y="279003"/>
                </a:lnTo>
                <a:cubicBezTo>
                  <a:pt x="275697" y="280801"/>
                  <a:pt x="277460" y="282599"/>
                  <a:pt x="279224" y="282599"/>
                </a:cubicBezTo>
                <a:cubicBezTo>
                  <a:pt x="281341" y="282599"/>
                  <a:pt x="282752" y="280801"/>
                  <a:pt x="282752" y="279003"/>
                </a:cubicBezTo>
                <a:lnTo>
                  <a:pt x="282752" y="32990"/>
                </a:lnTo>
                <a:cubicBezTo>
                  <a:pt x="282752" y="31191"/>
                  <a:pt x="284516" y="29393"/>
                  <a:pt x="286633" y="29393"/>
                </a:cubicBezTo>
                <a:cubicBezTo>
                  <a:pt x="288749" y="29393"/>
                  <a:pt x="290160" y="31191"/>
                  <a:pt x="290160" y="32990"/>
                </a:cubicBezTo>
                <a:lnTo>
                  <a:pt x="290160" y="279003"/>
                </a:lnTo>
                <a:cubicBezTo>
                  <a:pt x="290160" y="285117"/>
                  <a:pt x="285222" y="290152"/>
                  <a:pt x="279224" y="290152"/>
                </a:cubicBezTo>
                <a:cubicBezTo>
                  <a:pt x="273227" y="290152"/>
                  <a:pt x="268288" y="285117"/>
                  <a:pt x="268288" y="279003"/>
                </a:cubicBezTo>
                <a:lnTo>
                  <a:pt x="268288" y="18243"/>
                </a:lnTo>
                <a:cubicBezTo>
                  <a:pt x="268288" y="16085"/>
                  <a:pt x="270052" y="14287"/>
                  <a:pt x="271816" y="14287"/>
                </a:cubicBezTo>
                <a:close/>
                <a:moveTo>
                  <a:pt x="7560" y="7569"/>
                </a:moveTo>
                <a:lnTo>
                  <a:pt x="7560" y="280074"/>
                </a:lnTo>
                <a:cubicBezTo>
                  <a:pt x="7560" y="290167"/>
                  <a:pt x="15841" y="298818"/>
                  <a:pt x="26282" y="298818"/>
                </a:cubicBezTo>
                <a:lnTo>
                  <a:pt x="261384" y="298818"/>
                </a:lnTo>
                <a:cubicBezTo>
                  <a:pt x="256704" y="293771"/>
                  <a:pt x="253463" y="287283"/>
                  <a:pt x="253463" y="280074"/>
                </a:cubicBezTo>
                <a:lnTo>
                  <a:pt x="253463" y="7569"/>
                </a:lnTo>
                <a:lnTo>
                  <a:pt x="7560" y="7569"/>
                </a:lnTo>
                <a:close/>
                <a:moveTo>
                  <a:pt x="3960" y="0"/>
                </a:moveTo>
                <a:lnTo>
                  <a:pt x="257424" y="0"/>
                </a:lnTo>
                <a:cubicBezTo>
                  <a:pt x="259584" y="0"/>
                  <a:pt x="261384" y="1802"/>
                  <a:pt x="261384" y="3604"/>
                </a:cubicBezTo>
                <a:lnTo>
                  <a:pt x="261384" y="280074"/>
                </a:lnTo>
                <a:cubicBezTo>
                  <a:pt x="261384" y="290167"/>
                  <a:pt x="269665" y="298818"/>
                  <a:pt x="279746" y="298818"/>
                </a:cubicBezTo>
                <a:cubicBezTo>
                  <a:pt x="290187" y="298818"/>
                  <a:pt x="298468" y="290167"/>
                  <a:pt x="298468" y="280074"/>
                </a:cubicBezTo>
                <a:lnTo>
                  <a:pt x="298468" y="48661"/>
                </a:lnTo>
                <a:cubicBezTo>
                  <a:pt x="298468" y="46499"/>
                  <a:pt x="300268" y="44696"/>
                  <a:pt x="302428" y="44696"/>
                </a:cubicBezTo>
                <a:cubicBezTo>
                  <a:pt x="304228" y="44696"/>
                  <a:pt x="306028" y="46499"/>
                  <a:pt x="306028" y="48661"/>
                </a:cubicBezTo>
                <a:lnTo>
                  <a:pt x="306028" y="280074"/>
                </a:lnTo>
                <a:cubicBezTo>
                  <a:pt x="306028" y="294492"/>
                  <a:pt x="294147" y="306027"/>
                  <a:pt x="279746" y="306027"/>
                </a:cubicBezTo>
                <a:lnTo>
                  <a:pt x="26282" y="306027"/>
                </a:lnTo>
                <a:cubicBezTo>
                  <a:pt x="11881" y="306027"/>
                  <a:pt x="0" y="294492"/>
                  <a:pt x="0" y="280074"/>
                </a:cubicBezTo>
                <a:lnTo>
                  <a:pt x="0" y="3604"/>
                </a:lnTo>
                <a:cubicBezTo>
                  <a:pt x="0" y="1802"/>
                  <a:pt x="1800" y="0"/>
                  <a:pt x="3960" y="0"/>
                </a:cubicBezTo>
                <a:close/>
              </a:path>
            </a:pathLst>
          </a:custGeom>
          <a:solidFill>
            <a:schemeClr val="bg1"/>
          </a:solidFill>
          <a:ln>
            <a:noFill/>
          </a:ln>
          <a:effectLst/>
        </p:spPr>
        <p:txBody>
          <a:bodyPr anchor="ctr"/>
          <a:lstStyle/>
          <a:p>
            <a:endParaRPr lang="en-US" sz="900" dirty="0">
              <a:latin typeface="Work Sans Light" pitchFamily="2" charset="77"/>
            </a:endParaRPr>
          </a:p>
        </p:txBody>
      </p:sp>
      <p:sp>
        <p:nvSpPr>
          <p:cNvPr id="65" name="TextBox 64">
            <a:extLst>
              <a:ext uri="{FF2B5EF4-FFF2-40B4-BE49-F238E27FC236}">
                <a16:creationId xmlns:a16="http://schemas.microsoft.com/office/drawing/2014/main" id="{935FCA54-B562-A945-9531-5B10EF942BCB}"/>
              </a:ext>
            </a:extLst>
          </p:cNvPr>
          <p:cNvSpPr txBox="1"/>
          <p:nvPr/>
        </p:nvSpPr>
        <p:spPr>
          <a:xfrm>
            <a:off x="102121" y="1704568"/>
            <a:ext cx="2642797" cy="923330"/>
          </a:xfrm>
          <a:prstGeom prst="rect">
            <a:avLst/>
          </a:prstGeom>
          <a:noFill/>
        </p:spPr>
        <p:txBody>
          <a:bodyPr wrap="square" rtlCol="0" anchor="ctr" anchorCtr="0">
            <a:spAutoFit/>
          </a:bodyPr>
          <a:lstStyle/>
          <a:p>
            <a:r>
              <a:rPr lang="en-US" b="1" u="sng" dirty="0">
                <a:solidFill>
                  <a:schemeClr val="accent1"/>
                </a:solidFill>
                <a:latin typeface="Merriweather" pitchFamily="2" charset="77"/>
                <a:ea typeface="League Spartan" charset="0"/>
                <a:cs typeface="Poppins" pitchFamily="2" charset="77"/>
              </a:rPr>
              <a:t>Scenario 01- </a:t>
            </a:r>
            <a:r>
              <a:rPr lang="en-US" b="1" dirty="0">
                <a:solidFill>
                  <a:schemeClr val="accent1"/>
                </a:solidFill>
                <a:latin typeface="Merriweather" pitchFamily="2" charset="77"/>
                <a:ea typeface="League Spartan" charset="0"/>
                <a:cs typeface="Poppins" pitchFamily="2" charset="77"/>
              </a:rPr>
              <a:t>Upgradation of Existing clinical lab </a:t>
            </a:r>
          </a:p>
        </p:txBody>
      </p:sp>
      <p:sp>
        <p:nvSpPr>
          <p:cNvPr id="66" name="Subtitle 2">
            <a:extLst>
              <a:ext uri="{FF2B5EF4-FFF2-40B4-BE49-F238E27FC236}">
                <a16:creationId xmlns:a16="http://schemas.microsoft.com/office/drawing/2014/main" id="{486833E2-47E0-534D-9895-8CCF3C3D8727}"/>
              </a:ext>
            </a:extLst>
          </p:cNvPr>
          <p:cNvSpPr txBox="1">
            <a:spLocks/>
          </p:cNvSpPr>
          <p:nvPr/>
        </p:nvSpPr>
        <p:spPr>
          <a:xfrm>
            <a:off x="143698" y="2759493"/>
            <a:ext cx="2805823" cy="120032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800" dirty="0">
                <a:solidFill>
                  <a:schemeClr val="tx1"/>
                </a:solidFill>
                <a:latin typeface="+mn-lt"/>
                <a:ea typeface="Lato Light" panose="020F0502020204030203" pitchFamily="34" charset="0"/>
                <a:cs typeface="Mukta ExtraLight" panose="020B0000000000000000" pitchFamily="34" charset="77"/>
              </a:rPr>
              <a:t>Extension of existing clinical laboratory if necessary, adjoining room activities should be relocated to other  areas</a:t>
            </a:r>
          </a:p>
        </p:txBody>
      </p:sp>
      <p:sp>
        <p:nvSpPr>
          <p:cNvPr id="67" name="TextBox 66">
            <a:extLst>
              <a:ext uri="{FF2B5EF4-FFF2-40B4-BE49-F238E27FC236}">
                <a16:creationId xmlns:a16="http://schemas.microsoft.com/office/drawing/2014/main" id="{4759E636-BABC-2542-9590-AC4A15DF611E}"/>
              </a:ext>
            </a:extLst>
          </p:cNvPr>
          <p:cNvSpPr txBox="1"/>
          <p:nvPr/>
        </p:nvSpPr>
        <p:spPr>
          <a:xfrm>
            <a:off x="159132" y="4050918"/>
            <a:ext cx="2831663" cy="923330"/>
          </a:xfrm>
          <a:prstGeom prst="rect">
            <a:avLst/>
          </a:prstGeom>
          <a:noFill/>
        </p:spPr>
        <p:txBody>
          <a:bodyPr wrap="square" rtlCol="0" anchor="ctr" anchorCtr="0">
            <a:spAutoFit/>
          </a:bodyPr>
          <a:lstStyle/>
          <a:p>
            <a:r>
              <a:rPr lang="en-US" b="1" u="sng" dirty="0">
                <a:solidFill>
                  <a:schemeClr val="accent2"/>
                </a:solidFill>
                <a:latin typeface="Merriweather" pitchFamily="2" charset="77"/>
                <a:ea typeface="League Spartan" charset="0"/>
                <a:cs typeface="Poppins" pitchFamily="2" charset="77"/>
              </a:rPr>
              <a:t>Scenario 02</a:t>
            </a:r>
            <a:r>
              <a:rPr lang="en-US" b="1" dirty="0">
                <a:solidFill>
                  <a:schemeClr val="accent2"/>
                </a:solidFill>
                <a:latin typeface="Merriweather" pitchFamily="2" charset="77"/>
                <a:ea typeface="League Spartan" charset="0"/>
                <a:cs typeface="Poppins" pitchFamily="2" charset="77"/>
              </a:rPr>
              <a:t>-Vertical extension of existing lab </a:t>
            </a:r>
          </a:p>
        </p:txBody>
      </p:sp>
      <p:sp>
        <p:nvSpPr>
          <p:cNvPr id="68" name="Subtitle 2">
            <a:extLst>
              <a:ext uri="{FF2B5EF4-FFF2-40B4-BE49-F238E27FC236}">
                <a16:creationId xmlns:a16="http://schemas.microsoft.com/office/drawing/2014/main" id="{BDF0734C-D08D-6F47-9359-5516FD801FA7}"/>
              </a:ext>
            </a:extLst>
          </p:cNvPr>
          <p:cNvSpPr txBox="1">
            <a:spLocks/>
          </p:cNvSpPr>
          <p:nvPr/>
        </p:nvSpPr>
        <p:spPr>
          <a:xfrm>
            <a:off x="202734" y="4990249"/>
            <a:ext cx="3425413" cy="143116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800" dirty="0">
                <a:effectLst/>
                <a:latin typeface="+mn-lt"/>
                <a:ea typeface="Calibri" panose="020F0502020204030204" pitchFamily="34" charset="0"/>
                <a:cs typeface="Times New Roman" panose="02020603050405020304" pitchFamily="18" charset="0"/>
              </a:rPr>
              <a:t>If space is not available to construct the IPHL as an integrated unit, then can be constructed in two or three parts with separate collection facility on ground floor </a:t>
            </a:r>
            <a:r>
              <a:rPr lang="en-US" sz="1200" dirty="0">
                <a:solidFill>
                  <a:schemeClr val="tx1"/>
                </a:solidFill>
                <a:latin typeface="Work Sans Light" pitchFamily="2" charset="77"/>
                <a:ea typeface="Lato Light" panose="020F0502020204030203" pitchFamily="34" charset="0"/>
                <a:cs typeface="Mukta ExtraLight" panose="020B0000000000000000" pitchFamily="34" charset="77"/>
              </a:rPr>
              <a:t>.</a:t>
            </a:r>
          </a:p>
        </p:txBody>
      </p:sp>
      <p:sp>
        <p:nvSpPr>
          <p:cNvPr id="75" name="Circle">
            <a:extLst>
              <a:ext uri="{FF2B5EF4-FFF2-40B4-BE49-F238E27FC236}">
                <a16:creationId xmlns:a16="http://schemas.microsoft.com/office/drawing/2014/main" id="{45625680-16B4-1140-819F-460967488B00}"/>
              </a:ext>
            </a:extLst>
          </p:cNvPr>
          <p:cNvSpPr/>
          <p:nvPr/>
        </p:nvSpPr>
        <p:spPr>
          <a:xfrm>
            <a:off x="6523322" y="1534070"/>
            <a:ext cx="794363" cy="794363"/>
          </a:xfrm>
          <a:prstGeom prst="ellipse">
            <a:avLst/>
          </a:prstGeom>
          <a:solidFill>
            <a:schemeClr val="accent3"/>
          </a:solidFill>
          <a:ln w="12700" cap="flat">
            <a:noFill/>
            <a:miter lim="400000"/>
          </a:ln>
          <a:effectLst/>
        </p:spPr>
        <p:txBody>
          <a:bodyPr wrap="square" lIns="0" tIns="0" rIns="0" bIns="0" numCol="1" anchor="t">
            <a:noAutofit/>
          </a:bodyPr>
          <a:lstStyle/>
          <a:p>
            <a:endParaRPr sz="2532" dirty="0">
              <a:latin typeface="Work Sans Light" pitchFamily="2" charset="77"/>
            </a:endParaRPr>
          </a:p>
        </p:txBody>
      </p:sp>
      <p:sp>
        <p:nvSpPr>
          <p:cNvPr id="77" name="Freeform 661">
            <a:extLst>
              <a:ext uri="{FF2B5EF4-FFF2-40B4-BE49-F238E27FC236}">
                <a16:creationId xmlns:a16="http://schemas.microsoft.com/office/drawing/2014/main" id="{58FB6D82-7EEF-1342-B218-27D70DA0595C}"/>
              </a:ext>
            </a:extLst>
          </p:cNvPr>
          <p:cNvSpPr>
            <a:spLocks noChangeArrowheads="1"/>
          </p:cNvSpPr>
          <p:nvPr/>
        </p:nvSpPr>
        <p:spPr bwMode="auto">
          <a:xfrm>
            <a:off x="6722769" y="1731724"/>
            <a:ext cx="395469" cy="398668"/>
          </a:xfrm>
          <a:custGeom>
            <a:avLst/>
            <a:gdLst>
              <a:gd name="T0" fmla="*/ 14528 w 307054"/>
              <a:gd name="T1" fmla="*/ 533430 h 307301"/>
              <a:gd name="T2" fmla="*/ 56733 w 307054"/>
              <a:gd name="T3" fmla="*/ 578585 h 307301"/>
              <a:gd name="T4" fmla="*/ 87175 w 307054"/>
              <a:gd name="T5" fmla="*/ 496612 h 307301"/>
              <a:gd name="T6" fmla="*/ 297499 w 307054"/>
              <a:gd name="T7" fmla="*/ 338922 h 307301"/>
              <a:gd name="T8" fmla="*/ 162586 w 307054"/>
              <a:gd name="T9" fmla="*/ 439648 h 307301"/>
              <a:gd name="T10" fmla="*/ 152209 w 307054"/>
              <a:gd name="T11" fmla="*/ 429924 h 307301"/>
              <a:gd name="T12" fmla="*/ 253220 w 307054"/>
              <a:gd name="T13" fmla="*/ 294462 h 307301"/>
              <a:gd name="T14" fmla="*/ 235923 w 307054"/>
              <a:gd name="T15" fmla="*/ 256949 h 307301"/>
              <a:gd name="T16" fmla="*/ 352158 w 307054"/>
              <a:gd name="T17" fmla="*/ 338922 h 307301"/>
              <a:gd name="T18" fmla="*/ 473041 w 307054"/>
              <a:gd name="T19" fmla="*/ 87453 h 307301"/>
              <a:gd name="T20" fmla="*/ 473041 w 307054"/>
              <a:gd name="T21" fmla="*/ 150352 h 307301"/>
              <a:gd name="T22" fmla="*/ 473041 w 307054"/>
              <a:gd name="T23" fmla="*/ 87453 h 307301"/>
              <a:gd name="T24" fmla="*/ 518135 w 307054"/>
              <a:gd name="T25" fmla="*/ 118557 h 307301"/>
              <a:gd name="T26" fmla="*/ 427262 w 307054"/>
              <a:gd name="T27" fmla="*/ 118557 h 307301"/>
              <a:gd name="T28" fmla="*/ 316871 w 307054"/>
              <a:gd name="T29" fmla="*/ 45768 h 307301"/>
              <a:gd name="T30" fmla="*/ 326559 w 307054"/>
              <a:gd name="T31" fmla="*/ 55493 h 307301"/>
              <a:gd name="T32" fmla="*/ 231081 w 307054"/>
              <a:gd name="T33" fmla="*/ 196512 h 307301"/>
              <a:gd name="T34" fmla="*/ 438639 w 307054"/>
              <a:gd name="T35" fmla="*/ 361150 h 307301"/>
              <a:gd name="T36" fmla="*/ 545186 w 307054"/>
              <a:gd name="T37" fmla="*/ 264591 h 307301"/>
              <a:gd name="T38" fmla="*/ 449018 w 307054"/>
              <a:gd name="T39" fmla="*/ 371572 h 307301"/>
              <a:gd name="T40" fmla="*/ 361843 w 307054"/>
              <a:gd name="T41" fmla="*/ 349341 h 307301"/>
              <a:gd name="T42" fmla="*/ 330017 w 307054"/>
              <a:gd name="T43" fmla="*/ 371572 h 307301"/>
              <a:gd name="T44" fmla="*/ 176424 w 307054"/>
              <a:gd name="T45" fmla="*/ 481331 h 307301"/>
              <a:gd name="T46" fmla="*/ 94784 w 307054"/>
              <a:gd name="T47" fmla="*/ 509117 h 307301"/>
              <a:gd name="T48" fmla="*/ 61576 w 307054"/>
              <a:gd name="T49" fmla="*/ 593172 h 307301"/>
              <a:gd name="T50" fmla="*/ 0 w 307054"/>
              <a:gd name="T51" fmla="*/ 585532 h 307301"/>
              <a:gd name="T52" fmla="*/ 2076 w 307054"/>
              <a:gd name="T53" fmla="*/ 525788 h 307301"/>
              <a:gd name="T54" fmla="*/ 220703 w 307054"/>
              <a:gd name="T55" fmla="*/ 261811 h 307301"/>
              <a:gd name="T56" fmla="*/ 242842 w 307054"/>
              <a:gd name="T57" fmla="*/ 229163 h 307301"/>
              <a:gd name="T58" fmla="*/ 220703 w 307054"/>
              <a:gd name="T59" fmla="*/ 142328 h 307301"/>
              <a:gd name="T60" fmla="*/ 310458 w 307054"/>
              <a:gd name="T61" fmla="*/ 91 h 307301"/>
              <a:gd name="T62" fmla="*/ 562932 w 307054"/>
              <a:gd name="T63" fmla="*/ 34216 h 307301"/>
              <a:gd name="T64" fmla="*/ 583740 w 307054"/>
              <a:gd name="T65" fmla="*/ 289806 h 307301"/>
              <a:gd name="T66" fmla="*/ 549754 w 307054"/>
              <a:gd name="T67" fmla="*/ 41877 h 307301"/>
              <a:gd name="T68" fmla="*/ 302134 w 307054"/>
              <a:gd name="T69" fmla="*/ 7055 h 30730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07054" h="307301">
                <a:moveTo>
                  <a:pt x="131718" y="152550"/>
                </a:moveTo>
                <a:lnTo>
                  <a:pt x="7557" y="276351"/>
                </a:lnTo>
                <a:lnTo>
                  <a:pt x="7557" y="299744"/>
                </a:lnTo>
                <a:lnTo>
                  <a:pt x="29511" y="299744"/>
                </a:lnTo>
                <a:lnTo>
                  <a:pt x="42826" y="259796"/>
                </a:lnTo>
                <a:cubicBezTo>
                  <a:pt x="43186" y="258357"/>
                  <a:pt x="43906" y="257637"/>
                  <a:pt x="45346" y="257277"/>
                </a:cubicBezTo>
                <a:lnTo>
                  <a:pt x="87092" y="243242"/>
                </a:lnTo>
                <a:lnTo>
                  <a:pt x="154751" y="175583"/>
                </a:lnTo>
                <a:lnTo>
                  <a:pt x="146114" y="166586"/>
                </a:lnTo>
                <a:lnTo>
                  <a:pt x="84573" y="227766"/>
                </a:lnTo>
                <a:cubicBezTo>
                  <a:pt x="83493" y="229206"/>
                  <a:pt x="81334" y="229566"/>
                  <a:pt x="79535" y="228126"/>
                </a:cubicBezTo>
                <a:cubicBezTo>
                  <a:pt x="77735" y="226687"/>
                  <a:pt x="77735" y="224168"/>
                  <a:pt x="79175" y="222728"/>
                </a:cubicBezTo>
                <a:lnTo>
                  <a:pt x="140715" y="161187"/>
                </a:lnTo>
                <a:lnTo>
                  <a:pt x="131718" y="152550"/>
                </a:lnTo>
                <a:close/>
                <a:moveTo>
                  <a:pt x="131718" y="124119"/>
                </a:moveTo>
                <a:lnTo>
                  <a:pt x="122721" y="133116"/>
                </a:lnTo>
                <a:lnTo>
                  <a:pt x="174185" y="184580"/>
                </a:lnTo>
                <a:lnTo>
                  <a:pt x="183183" y="175583"/>
                </a:lnTo>
                <a:lnTo>
                  <a:pt x="131718" y="124119"/>
                </a:lnTo>
                <a:close/>
                <a:moveTo>
                  <a:pt x="246063" y="45306"/>
                </a:moveTo>
                <a:cubicBezTo>
                  <a:pt x="236822" y="45306"/>
                  <a:pt x="229714" y="52468"/>
                  <a:pt x="229714" y="61420"/>
                </a:cubicBezTo>
                <a:cubicBezTo>
                  <a:pt x="229714" y="70372"/>
                  <a:pt x="236822" y="77892"/>
                  <a:pt x="246063" y="77892"/>
                </a:cubicBezTo>
                <a:cubicBezTo>
                  <a:pt x="254948" y="77892"/>
                  <a:pt x="262056" y="70372"/>
                  <a:pt x="262056" y="61420"/>
                </a:cubicBezTo>
                <a:cubicBezTo>
                  <a:pt x="262056" y="52468"/>
                  <a:pt x="254948" y="45306"/>
                  <a:pt x="246063" y="45306"/>
                </a:cubicBezTo>
                <a:close/>
                <a:moveTo>
                  <a:pt x="246063" y="37786"/>
                </a:moveTo>
                <a:cubicBezTo>
                  <a:pt x="258858" y="37786"/>
                  <a:pt x="269520" y="48171"/>
                  <a:pt x="269520" y="61420"/>
                </a:cubicBezTo>
                <a:cubicBezTo>
                  <a:pt x="269520" y="74669"/>
                  <a:pt x="258858" y="85053"/>
                  <a:pt x="246063" y="85053"/>
                </a:cubicBezTo>
                <a:cubicBezTo>
                  <a:pt x="232913" y="85053"/>
                  <a:pt x="222250" y="74669"/>
                  <a:pt x="222250" y="61420"/>
                </a:cubicBezTo>
                <a:cubicBezTo>
                  <a:pt x="222250" y="48171"/>
                  <a:pt x="232913" y="37786"/>
                  <a:pt x="246063" y="37786"/>
                </a:cubicBezTo>
                <a:close/>
                <a:moveTo>
                  <a:pt x="164828" y="23711"/>
                </a:moveTo>
                <a:cubicBezTo>
                  <a:pt x="166268" y="21911"/>
                  <a:pt x="168427" y="21911"/>
                  <a:pt x="169867" y="23711"/>
                </a:cubicBezTo>
                <a:cubicBezTo>
                  <a:pt x="171666" y="24790"/>
                  <a:pt x="171666" y="27310"/>
                  <a:pt x="169867" y="28749"/>
                </a:cubicBezTo>
                <a:lnTo>
                  <a:pt x="120202" y="78773"/>
                </a:lnTo>
                <a:cubicBezTo>
                  <a:pt x="113724" y="85251"/>
                  <a:pt x="113724" y="95688"/>
                  <a:pt x="120202" y="101806"/>
                </a:cubicBezTo>
                <a:lnTo>
                  <a:pt x="205496" y="187099"/>
                </a:lnTo>
                <a:cubicBezTo>
                  <a:pt x="211614" y="193577"/>
                  <a:pt x="222050" y="193577"/>
                  <a:pt x="228168" y="187099"/>
                </a:cubicBezTo>
                <a:lnTo>
                  <a:pt x="278553" y="137075"/>
                </a:lnTo>
                <a:cubicBezTo>
                  <a:pt x="279992" y="135635"/>
                  <a:pt x="282151" y="135635"/>
                  <a:pt x="283591" y="137075"/>
                </a:cubicBezTo>
                <a:cubicBezTo>
                  <a:pt x="285390" y="138515"/>
                  <a:pt x="285390" y="141034"/>
                  <a:pt x="283591" y="142473"/>
                </a:cubicBezTo>
                <a:lnTo>
                  <a:pt x="233567" y="192498"/>
                </a:lnTo>
                <a:cubicBezTo>
                  <a:pt x="224210" y="201855"/>
                  <a:pt x="209454" y="201855"/>
                  <a:pt x="200097" y="192498"/>
                </a:cubicBezTo>
                <a:lnTo>
                  <a:pt x="188221" y="180981"/>
                </a:lnTo>
                <a:lnTo>
                  <a:pt x="177064" y="192498"/>
                </a:lnTo>
                <a:cubicBezTo>
                  <a:pt x="175625" y="193937"/>
                  <a:pt x="173106" y="193937"/>
                  <a:pt x="171666" y="192498"/>
                </a:cubicBezTo>
                <a:lnTo>
                  <a:pt x="160150" y="180981"/>
                </a:lnTo>
                <a:lnTo>
                  <a:pt x="91771" y="249360"/>
                </a:lnTo>
                <a:cubicBezTo>
                  <a:pt x="91051" y="249719"/>
                  <a:pt x="90691" y="249719"/>
                  <a:pt x="89971" y="250079"/>
                </a:cubicBezTo>
                <a:lnTo>
                  <a:pt x="49304" y="263755"/>
                </a:lnTo>
                <a:lnTo>
                  <a:pt x="35629" y="304782"/>
                </a:lnTo>
                <a:cubicBezTo>
                  <a:pt x="35269" y="306222"/>
                  <a:pt x="33829" y="307301"/>
                  <a:pt x="32030" y="307301"/>
                </a:cubicBezTo>
                <a:lnTo>
                  <a:pt x="3959" y="307301"/>
                </a:lnTo>
                <a:cubicBezTo>
                  <a:pt x="1799" y="307301"/>
                  <a:pt x="0" y="305502"/>
                  <a:pt x="0" y="303343"/>
                </a:cubicBezTo>
                <a:lnTo>
                  <a:pt x="0" y="274912"/>
                </a:lnTo>
                <a:cubicBezTo>
                  <a:pt x="0" y="273832"/>
                  <a:pt x="720" y="273112"/>
                  <a:pt x="1080" y="272392"/>
                </a:cubicBezTo>
                <a:lnTo>
                  <a:pt x="126320" y="147152"/>
                </a:lnTo>
                <a:lnTo>
                  <a:pt x="114804" y="135635"/>
                </a:lnTo>
                <a:cubicBezTo>
                  <a:pt x="113364" y="134196"/>
                  <a:pt x="113364" y="131677"/>
                  <a:pt x="114804" y="130597"/>
                </a:cubicBezTo>
                <a:lnTo>
                  <a:pt x="126320" y="118721"/>
                </a:lnTo>
                <a:lnTo>
                  <a:pt x="114804" y="107204"/>
                </a:lnTo>
                <a:cubicBezTo>
                  <a:pt x="105447" y="97847"/>
                  <a:pt x="105447" y="82732"/>
                  <a:pt x="114804" y="73735"/>
                </a:cubicBezTo>
                <a:lnTo>
                  <a:pt x="164828" y="23711"/>
                </a:lnTo>
                <a:close/>
                <a:moveTo>
                  <a:pt x="161492" y="47"/>
                </a:moveTo>
                <a:lnTo>
                  <a:pt x="289575" y="14479"/>
                </a:lnTo>
                <a:cubicBezTo>
                  <a:pt x="291379" y="14479"/>
                  <a:pt x="292822" y="15922"/>
                  <a:pt x="292822" y="17726"/>
                </a:cubicBezTo>
                <a:lnTo>
                  <a:pt x="306893" y="145809"/>
                </a:lnTo>
                <a:cubicBezTo>
                  <a:pt x="307614" y="147974"/>
                  <a:pt x="305810" y="149778"/>
                  <a:pt x="303646" y="150138"/>
                </a:cubicBezTo>
                <a:cubicBezTo>
                  <a:pt x="301842" y="150138"/>
                  <a:pt x="300038" y="148695"/>
                  <a:pt x="299677" y="146530"/>
                </a:cubicBezTo>
                <a:lnTo>
                  <a:pt x="285967" y="21695"/>
                </a:lnTo>
                <a:lnTo>
                  <a:pt x="160770" y="7624"/>
                </a:lnTo>
                <a:cubicBezTo>
                  <a:pt x="158605" y="7263"/>
                  <a:pt x="157162" y="5459"/>
                  <a:pt x="157162" y="3655"/>
                </a:cubicBezTo>
                <a:cubicBezTo>
                  <a:pt x="157523" y="1490"/>
                  <a:pt x="159327" y="-314"/>
                  <a:pt x="161492" y="47"/>
                </a:cubicBezTo>
                <a:close/>
              </a:path>
            </a:pathLst>
          </a:custGeom>
          <a:solidFill>
            <a:schemeClr val="bg1"/>
          </a:solidFill>
          <a:ln>
            <a:noFill/>
          </a:ln>
          <a:effectLst/>
        </p:spPr>
        <p:txBody>
          <a:bodyPr anchor="ctr"/>
          <a:lstStyle/>
          <a:p>
            <a:endParaRPr lang="en-US" sz="900" dirty="0">
              <a:latin typeface="Work Sans Light" pitchFamily="2" charset="77"/>
            </a:endParaRPr>
          </a:p>
        </p:txBody>
      </p:sp>
      <p:sp>
        <p:nvSpPr>
          <p:cNvPr id="78" name="TextBox 77">
            <a:extLst>
              <a:ext uri="{FF2B5EF4-FFF2-40B4-BE49-F238E27FC236}">
                <a16:creationId xmlns:a16="http://schemas.microsoft.com/office/drawing/2014/main" id="{33AA6171-BF12-1E4B-83EB-84BA42A8A48B}"/>
              </a:ext>
            </a:extLst>
          </p:cNvPr>
          <p:cNvSpPr txBox="1"/>
          <p:nvPr/>
        </p:nvSpPr>
        <p:spPr>
          <a:xfrm>
            <a:off x="9056604" y="1271604"/>
            <a:ext cx="2813474" cy="923330"/>
          </a:xfrm>
          <a:prstGeom prst="rect">
            <a:avLst/>
          </a:prstGeom>
          <a:noFill/>
        </p:spPr>
        <p:txBody>
          <a:bodyPr wrap="square" rtlCol="0" anchor="ctr" anchorCtr="0">
            <a:spAutoFit/>
          </a:bodyPr>
          <a:lstStyle/>
          <a:p>
            <a:r>
              <a:rPr lang="en-US" b="1" u="sng" dirty="0">
                <a:solidFill>
                  <a:schemeClr val="accent3"/>
                </a:solidFill>
                <a:latin typeface="Merriweather" pitchFamily="2" charset="77"/>
                <a:ea typeface="League Spartan" charset="0"/>
                <a:cs typeface="Poppins" pitchFamily="2" charset="77"/>
              </a:rPr>
              <a:t>Scenario 03- </a:t>
            </a:r>
            <a:r>
              <a:rPr lang="en-US" b="1" dirty="0">
                <a:solidFill>
                  <a:schemeClr val="accent3"/>
                </a:solidFill>
                <a:latin typeface="Merriweather" pitchFamily="2" charset="77"/>
                <a:ea typeface="League Spartan" charset="0"/>
                <a:cs typeface="Poppins" pitchFamily="2" charset="77"/>
              </a:rPr>
              <a:t>Shifting of lab in newly constructed building </a:t>
            </a:r>
          </a:p>
        </p:txBody>
      </p:sp>
      <p:sp>
        <p:nvSpPr>
          <p:cNvPr id="79" name="Subtitle 2">
            <a:extLst>
              <a:ext uri="{FF2B5EF4-FFF2-40B4-BE49-F238E27FC236}">
                <a16:creationId xmlns:a16="http://schemas.microsoft.com/office/drawing/2014/main" id="{8C76FB49-B657-6043-8AFC-461B980A0431}"/>
              </a:ext>
            </a:extLst>
          </p:cNvPr>
          <p:cNvSpPr txBox="1">
            <a:spLocks/>
          </p:cNvSpPr>
          <p:nvPr/>
        </p:nvSpPr>
        <p:spPr>
          <a:xfrm>
            <a:off x="9157138" y="2286020"/>
            <a:ext cx="2831662" cy="166199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800" dirty="0">
                <a:solidFill>
                  <a:schemeClr val="tx1"/>
                </a:solidFill>
                <a:latin typeface="+mn-lt"/>
                <a:ea typeface="Lato Light" panose="020F0502020204030203" pitchFamily="34" charset="0"/>
                <a:cs typeface="Mukta ExtraLight" panose="020B0000000000000000" pitchFamily="34" charset="77"/>
              </a:rPr>
              <a:t>If adequate space not available within the premises of district hospital, then suitable co-located building/area which is newly constructed with scope of vertical/horizontal extension</a:t>
            </a:r>
          </a:p>
        </p:txBody>
      </p:sp>
      <p:sp>
        <p:nvSpPr>
          <p:cNvPr id="80" name="TextBox 79">
            <a:extLst>
              <a:ext uri="{FF2B5EF4-FFF2-40B4-BE49-F238E27FC236}">
                <a16:creationId xmlns:a16="http://schemas.microsoft.com/office/drawing/2014/main" id="{9D001168-90EA-B94B-8CE0-DB891927D452}"/>
              </a:ext>
            </a:extLst>
          </p:cNvPr>
          <p:cNvSpPr txBox="1"/>
          <p:nvPr/>
        </p:nvSpPr>
        <p:spPr>
          <a:xfrm>
            <a:off x="9097030" y="4487270"/>
            <a:ext cx="2831662" cy="646331"/>
          </a:xfrm>
          <a:prstGeom prst="rect">
            <a:avLst/>
          </a:prstGeom>
          <a:noFill/>
        </p:spPr>
        <p:txBody>
          <a:bodyPr wrap="square" rtlCol="0" anchor="ctr" anchorCtr="0">
            <a:spAutoFit/>
          </a:bodyPr>
          <a:lstStyle/>
          <a:p>
            <a:r>
              <a:rPr lang="en-US" b="1" u="sng" dirty="0">
                <a:solidFill>
                  <a:schemeClr val="accent4"/>
                </a:solidFill>
                <a:latin typeface="Merriweather" pitchFamily="2" charset="77"/>
                <a:ea typeface="League Spartan" charset="0"/>
                <a:cs typeface="Poppins" pitchFamily="2" charset="77"/>
              </a:rPr>
              <a:t>Scenario 04- </a:t>
            </a:r>
            <a:r>
              <a:rPr lang="en-US" b="1" dirty="0">
                <a:solidFill>
                  <a:schemeClr val="accent4"/>
                </a:solidFill>
                <a:latin typeface="Merriweather" pitchFamily="2" charset="77"/>
                <a:ea typeface="League Spartan" charset="0"/>
                <a:cs typeface="Poppins" pitchFamily="2" charset="77"/>
              </a:rPr>
              <a:t>At Critical Care Block </a:t>
            </a:r>
          </a:p>
        </p:txBody>
      </p:sp>
      <p:sp>
        <p:nvSpPr>
          <p:cNvPr id="81" name="Subtitle 2">
            <a:extLst>
              <a:ext uri="{FF2B5EF4-FFF2-40B4-BE49-F238E27FC236}">
                <a16:creationId xmlns:a16="http://schemas.microsoft.com/office/drawing/2014/main" id="{1CEBDAC5-0FD7-1743-8A84-1F145C61B2A8}"/>
              </a:ext>
            </a:extLst>
          </p:cNvPr>
          <p:cNvSpPr txBox="1">
            <a:spLocks/>
          </p:cNvSpPr>
          <p:nvPr/>
        </p:nvSpPr>
        <p:spPr>
          <a:xfrm>
            <a:off x="9338950" y="5141452"/>
            <a:ext cx="2681395" cy="120032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800" dirty="0">
                <a:solidFill>
                  <a:schemeClr val="tx1"/>
                </a:solidFill>
                <a:latin typeface="+mn-lt"/>
                <a:ea typeface="Lato Light" panose="020F0502020204030203" pitchFamily="34" charset="0"/>
                <a:cs typeface="Mukta ExtraLight" panose="020B0000000000000000" pitchFamily="34" charset="77"/>
              </a:rPr>
              <a:t>If the DH has approval for new Critical Care Block (CCB), then IPHL can be built on one floor of the CCB building</a:t>
            </a:r>
          </a:p>
        </p:txBody>
      </p:sp>
      <p:pic>
        <p:nvPicPr>
          <p:cNvPr id="2" name="Picture Placeholder 1" descr="A picture containing indoor, ceiling, wall, kitchen&#10;&#10;Description automatically generated">
            <a:extLst>
              <a:ext uri="{FF2B5EF4-FFF2-40B4-BE49-F238E27FC236}">
                <a16:creationId xmlns:a16="http://schemas.microsoft.com/office/drawing/2014/main" id="{1D2716E9-E485-1464-94F7-6DE95FC6CE62}"/>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13338" b="13338"/>
          <a:stretch>
            <a:fillRect/>
          </a:stretch>
        </p:blipFill>
        <p:spPr bwMode="auto">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5838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DB53-004F-92A0-4BDD-EDE918F1FB1C}"/>
              </a:ext>
            </a:extLst>
          </p:cNvPr>
          <p:cNvSpPr>
            <a:spLocks noGrp="1"/>
          </p:cNvSpPr>
          <p:nvPr>
            <p:ph type="title"/>
          </p:nvPr>
        </p:nvSpPr>
        <p:spPr>
          <a:xfrm>
            <a:off x="632342" y="644191"/>
            <a:ext cx="6906876" cy="709617"/>
          </a:xfrm>
        </p:spPr>
        <p:txBody>
          <a:bodyPr anchor="b">
            <a:normAutofit fontScale="90000"/>
          </a:bodyPr>
          <a:lstStyle/>
          <a:p>
            <a:r>
              <a:rPr lang="en-US" sz="4199" dirty="0"/>
              <a:t>Major Gaps</a:t>
            </a:r>
          </a:p>
        </p:txBody>
      </p:sp>
      <p:sp>
        <p:nvSpPr>
          <p:cNvPr id="3" name="Content Placeholder 2">
            <a:extLst>
              <a:ext uri="{FF2B5EF4-FFF2-40B4-BE49-F238E27FC236}">
                <a16:creationId xmlns:a16="http://schemas.microsoft.com/office/drawing/2014/main" id="{D095B23A-2569-CD43-BE69-DA187C7C1400}"/>
              </a:ext>
            </a:extLst>
          </p:cNvPr>
          <p:cNvSpPr>
            <a:spLocks noGrp="1"/>
          </p:cNvSpPr>
          <p:nvPr>
            <p:ph idx="1"/>
          </p:nvPr>
        </p:nvSpPr>
        <p:spPr>
          <a:xfrm>
            <a:off x="387055" y="1353808"/>
            <a:ext cx="8095923" cy="5249366"/>
          </a:xfrm>
        </p:spPr>
        <p:txBody>
          <a:bodyPr>
            <a:noAutofit/>
          </a:bodyPr>
          <a:lstStyle/>
          <a:p>
            <a:pPr>
              <a:lnSpc>
                <a:spcPct val="100000"/>
              </a:lnSpc>
            </a:pPr>
            <a:r>
              <a:rPr lang="en-US" sz="2400" i="1" dirty="0"/>
              <a:t>Limited range of assured testing services</a:t>
            </a:r>
          </a:p>
          <a:p>
            <a:pPr>
              <a:lnSpc>
                <a:spcPct val="100000"/>
              </a:lnSpc>
            </a:pPr>
            <a:r>
              <a:rPr lang="en-US" sz="2400" i="1" dirty="0"/>
              <a:t>Laboratory services not patient-centric </a:t>
            </a:r>
          </a:p>
          <a:p>
            <a:pPr>
              <a:lnSpc>
                <a:spcPct val="100000"/>
              </a:lnSpc>
            </a:pPr>
            <a:r>
              <a:rPr lang="en-US" sz="2400" i="1" dirty="0"/>
              <a:t>Multiple program labs working in silos  </a:t>
            </a:r>
          </a:p>
          <a:p>
            <a:pPr>
              <a:lnSpc>
                <a:spcPct val="100000"/>
              </a:lnSpc>
            </a:pPr>
            <a:r>
              <a:rPr lang="en-US" sz="2400" i="1" dirty="0"/>
              <a:t>Suboptimal utilization of resources</a:t>
            </a:r>
          </a:p>
          <a:p>
            <a:pPr>
              <a:lnSpc>
                <a:spcPct val="100000"/>
              </a:lnSpc>
            </a:pPr>
            <a:r>
              <a:rPr lang="en-US" sz="2400" i="1" dirty="0"/>
              <a:t>Lack of dedicated lab funding: leading to stock outs</a:t>
            </a:r>
          </a:p>
          <a:p>
            <a:pPr>
              <a:lnSpc>
                <a:spcPct val="100000"/>
              </a:lnSpc>
            </a:pPr>
            <a:r>
              <a:rPr lang="en-US" sz="2400" i="1" dirty="0"/>
              <a:t>Lack of a dedicated specimen referral network of laboratories</a:t>
            </a:r>
            <a:endParaRPr lang="en-IN" sz="2400" i="1" dirty="0"/>
          </a:p>
          <a:p>
            <a:pPr>
              <a:lnSpc>
                <a:spcPct val="100000"/>
              </a:lnSpc>
            </a:pPr>
            <a:r>
              <a:rPr lang="en-US" sz="2400" i="1" dirty="0"/>
              <a:t>Healthcare workers untrained in handling infectious substances</a:t>
            </a:r>
            <a:r>
              <a:rPr lang="en-IN" sz="2400" dirty="0"/>
              <a:t> </a:t>
            </a:r>
            <a:r>
              <a:rPr lang="en-US" sz="2400" i="1" dirty="0"/>
              <a:t> </a:t>
            </a:r>
          </a:p>
        </p:txBody>
      </p:sp>
      <p:pic>
        <p:nvPicPr>
          <p:cNvPr id="5122" name="Picture 2" descr="On the alternative approaches to stability analysis in decision support for  damaged passenger ships | SpringerLink">
            <a:extLst>
              <a:ext uri="{FF2B5EF4-FFF2-40B4-BE49-F238E27FC236}">
                <a16:creationId xmlns:a16="http://schemas.microsoft.com/office/drawing/2014/main" id="{3EBB8526-6814-7109-1582-B4C3FD221C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8232096" y="183476"/>
            <a:ext cx="3784630" cy="70961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2,440 Out Of Stock Sign Stock Photos, Pictures &amp; Royalty-Free Images -  iStock">
            <a:extLst>
              <a:ext uri="{FF2B5EF4-FFF2-40B4-BE49-F238E27FC236}">
                <a16:creationId xmlns:a16="http://schemas.microsoft.com/office/drawing/2014/main" id="{8EE1242C-D85A-FA43-FC29-D907382765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39" t="13054" r="6267" b="14116"/>
          <a:stretch/>
        </p:blipFill>
        <p:spPr bwMode="auto">
          <a:xfrm>
            <a:off x="8939044" y="3417442"/>
            <a:ext cx="3099009" cy="123176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QN Health formulates patient centric approach">
            <a:extLst>
              <a:ext uri="{FF2B5EF4-FFF2-40B4-BE49-F238E27FC236}">
                <a16:creationId xmlns:a16="http://schemas.microsoft.com/office/drawing/2014/main" id="{74BC063F-97B4-37A4-8486-353B50DEE7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7" t="1555"/>
          <a:stretch/>
        </p:blipFill>
        <p:spPr bwMode="auto">
          <a:xfrm>
            <a:off x="9048747" y="959024"/>
            <a:ext cx="3099009" cy="2387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ransport of bio-materials">
            <a:extLst>
              <a:ext uri="{FF2B5EF4-FFF2-40B4-BE49-F238E27FC236}">
                <a16:creationId xmlns:a16="http://schemas.microsoft.com/office/drawing/2014/main" id="{755B3296-1F27-2D69-23C2-4D1A567BB54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200" b="-3"/>
          <a:stretch/>
        </p:blipFill>
        <p:spPr bwMode="auto">
          <a:xfrm>
            <a:off x="9447838" y="4782506"/>
            <a:ext cx="2081420" cy="2081420"/>
          </a:xfrm>
          <a:custGeom>
            <a:avLst/>
            <a:gdLst/>
            <a:ahLst/>
            <a:cxnLst/>
            <a:rect l="l" t="t" r="r" b="b"/>
            <a:pathLst>
              <a:path w="2769973" h="2769973">
                <a:moveTo>
                  <a:pt x="133430" y="0"/>
                </a:moveTo>
                <a:lnTo>
                  <a:pt x="2636543" y="0"/>
                </a:lnTo>
                <a:cubicBezTo>
                  <a:pt x="2710234" y="0"/>
                  <a:pt x="2769973" y="59739"/>
                  <a:pt x="2769973" y="133430"/>
                </a:cubicBezTo>
                <a:lnTo>
                  <a:pt x="2769973" y="2636543"/>
                </a:lnTo>
                <a:cubicBezTo>
                  <a:pt x="2769973" y="2710234"/>
                  <a:pt x="2710234" y="2769973"/>
                  <a:pt x="2636543" y="2769973"/>
                </a:cubicBezTo>
                <a:lnTo>
                  <a:pt x="133430" y="2769973"/>
                </a:lnTo>
                <a:cubicBezTo>
                  <a:pt x="59739" y="2769973"/>
                  <a:pt x="0" y="2710234"/>
                  <a:pt x="0" y="2636543"/>
                </a:cubicBezTo>
                <a:lnTo>
                  <a:pt x="0" y="133430"/>
                </a:lnTo>
                <a:cubicBezTo>
                  <a:pt x="0" y="59739"/>
                  <a:pt x="59739" y="0"/>
                  <a:pt x="133430"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192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9A83-401E-2641-90F5-248583B94BEB}"/>
              </a:ext>
            </a:extLst>
          </p:cNvPr>
          <p:cNvSpPr>
            <a:spLocks noGrp="1"/>
          </p:cNvSpPr>
          <p:nvPr>
            <p:ph type="title"/>
          </p:nvPr>
        </p:nvSpPr>
        <p:spPr>
          <a:xfrm>
            <a:off x="0" y="114300"/>
            <a:ext cx="12039600" cy="884768"/>
          </a:xfrm>
        </p:spPr>
        <p:txBody>
          <a:bodyPr>
            <a:normAutofit/>
          </a:bodyPr>
          <a:lstStyle/>
          <a:p>
            <a:pPr algn="ctr"/>
            <a:r>
              <a:rPr lang="en-US"/>
              <a:t>Structural Components of IPHL</a:t>
            </a:r>
            <a:endParaRPr lang="en-US" dirty="0"/>
          </a:p>
        </p:txBody>
      </p:sp>
      <p:sp>
        <p:nvSpPr>
          <p:cNvPr id="3" name="Content Placeholder 2">
            <a:extLst>
              <a:ext uri="{FF2B5EF4-FFF2-40B4-BE49-F238E27FC236}">
                <a16:creationId xmlns:a16="http://schemas.microsoft.com/office/drawing/2014/main" id="{BFC7904A-5882-5342-8B9A-8DE92FA149DC}"/>
              </a:ext>
            </a:extLst>
          </p:cNvPr>
          <p:cNvSpPr>
            <a:spLocks noGrp="1"/>
          </p:cNvSpPr>
          <p:nvPr>
            <p:ph idx="1"/>
          </p:nvPr>
        </p:nvSpPr>
        <p:spPr>
          <a:xfrm>
            <a:off x="0" y="0"/>
            <a:ext cx="12192000" cy="4102101"/>
          </a:xfrm>
        </p:spPr>
        <p:txBody>
          <a:bodyPr>
            <a:normAutofit/>
          </a:bodyPr>
          <a:lstStyle/>
          <a:p>
            <a:pPr marL="0" indent="0">
              <a:lnSpc>
                <a:spcPct val="100000"/>
              </a:lnSpc>
              <a:spcBef>
                <a:spcPts val="600"/>
              </a:spcBef>
              <a:spcAft>
                <a:spcPts val="600"/>
              </a:spcAft>
              <a:buNone/>
            </a:pPr>
            <a:r>
              <a:rPr lang="en-US" sz="2000" dirty="0">
                <a:solidFill>
                  <a:schemeClr val="tx1"/>
                </a:solidFill>
              </a:rPr>
              <a:t>There are two components of an ideal IPHL:</a:t>
            </a:r>
          </a:p>
          <a:p>
            <a:pPr marL="457200" lvl="1" indent="0">
              <a:lnSpc>
                <a:spcPct val="100000"/>
              </a:lnSpc>
              <a:spcBef>
                <a:spcPts val="600"/>
              </a:spcBef>
              <a:spcAft>
                <a:spcPts val="600"/>
              </a:spcAft>
              <a:buNone/>
            </a:pPr>
            <a:r>
              <a:rPr lang="en-US" sz="2000" dirty="0" err="1">
                <a:solidFill>
                  <a:schemeClr val="tx1"/>
                </a:solidFill>
              </a:rPr>
              <a:t>i</a:t>
            </a:r>
            <a:r>
              <a:rPr lang="en-US" sz="2000" dirty="0">
                <a:solidFill>
                  <a:schemeClr val="tx1"/>
                </a:solidFill>
              </a:rPr>
              <a:t>) </a:t>
            </a:r>
            <a:r>
              <a:rPr lang="en-US" sz="2000" b="1" dirty="0">
                <a:solidFill>
                  <a:schemeClr val="tx1"/>
                </a:solidFill>
              </a:rPr>
              <a:t>Central sample collection facility: </a:t>
            </a:r>
            <a:r>
              <a:rPr lang="en-US" sz="2000" dirty="0">
                <a:solidFill>
                  <a:schemeClr val="tx1"/>
                </a:solidFill>
              </a:rPr>
              <a:t>should be located near OPD </a:t>
            </a:r>
            <a:r>
              <a:rPr lang="en-IN" sz="2000" dirty="0">
                <a:solidFill>
                  <a:schemeClr val="tx1"/>
                </a:solidFill>
              </a:rPr>
              <a:t>preferably located at the ground floor </a:t>
            </a:r>
            <a:r>
              <a:rPr lang="en-US" sz="2000" dirty="0">
                <a:solidFill>
                  <a:schemeClr val="tx1"/>
                </a:solidFill>
              </a:rPr>
              <a:t>and should have easy access to IPD and Emergency and MCH departments (wherever feasible)</a:t>
            </a:r>
          </a:p>
          <a:p>
            <a:pPr marL="457200" lvl="1" indent="0">
              <a:lnSpc>
                <a:spcPct val="100000"/>
              </a:lnSpc>
              <a:spcBef>
                <a:spcPts val="600"/>
              </a:spcBef>
              <a:spcAft>
                <a:spcPts val="600"/>
              </a:spcAft>
              <a:buNone/>
            </a:pPr>
            <a:r>
              <a:rPr lang="en-US" sz="2000" dirty="0">
                <a:solidFill>
                  <a:schemeClr val="tx1"/>
                </a:solidFill>
              </a:rPr>
              <a:t>ii) </a:t>
            </a:r>
            <a:r>
              <a:rPr lang="en-US" sz="2000" b="1" dirty="0">
                <a:solidFill>
                  <a:schemeClr val="tx1"/>
                </a:solidFill>
              </a:rPr>
              <a:t>Integrated Diagnostic Testing Facility: </a:t>
            </a:r>
            <a:r>
              <a:rPr lang="en-US" sz="2000" dirty="0">
                <a:solidFill>
                  <a:schemeClr val="tx1"/>
                </a:solidFill>
              </a:rPr>
              <a:t>It will be a restricted access area which can be either placed adjacent to the collection facility or in a separate location. </a:t>
            </a:r>
          </a:p>
        </p:txBody>
      </p:sp>
      <p:pic>
        <p:nvPicPr>
          <p:cNvPr id="4" name="Picture 3">
            <a:extLst>
              <a:ext uri="{FF2B5EF4-FFF2-40B4-BE49-F238E27FC236}">
                <a16:creationId xmlns:a16="http://schemas.microsoft.com/office/drawing/2014/main" id="{A74FDE42-9380-464E-8990-DFA720DD4E07}"/>
              </a:ext>
            </a:extLst>
          </p:cNvPr>
          <p:cNvPicPr>
            <a:picLocks noChangeAspect="1"/>
          </p:cNvPicPr>
          <p:nvPr/>
        </p:nvPicPr>
        <p:blipFill>
          <a:blip r:embed="rId2"/>
          <a:stretch>
            <a:fillRect/>
          </a:stretch>
        </p:blipFill>
        <p:spPr>
          <a:xfrm>
            <a:off x="-1" y="3702049"/>
            <a:ext cx="12192001" cy="3063561"/>
          </a:xfrm>
          <a:prstGeom prst="rect">
            <a:avLst/>
          </a:prstGeom>
        </p:spPr>
      </p:pic>
    </p:spTree>
    <p:extLst>
      <p:ext uri="{BB962C8B-B14F-4D97-AF65-F5344CB8AC3E}">
        <p14:creationId xmlns:p14="http://schemas.microsoft.com/office/powerpoint/2010/main" val="1240206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 schematic&#10;&#10;Description automatically generated">
            <a:extLst>
              <a:ext uri="{FF2B5EF4-FFF2-40B4-BE49-F238E27FC236}">
                <a16:creationId xmlns:a16="http://schemas.microsoft.com/office/drawing/2014/main" id="{FEC94F7B-BC4C-272F-D90C-04D02743AD72}"/>
              </a:ext>
            </a:extLst>
          </p:cNvPr>
          <p:cNvPicPr>
            <a:picLocks noChangeAspect="1"/>
          </p:cNvPicPr>
          <p:nvPr/>
        </p:nvPicPr>
        <p:blipFill>
          <a:blip r:embed="rId2"/>
          <a:stretch>
            <a:fillRect/>
          </a:stretch>
        </p:blipFill>
        <p:spPr>
          <a:xfrm rot="5400000">
            <a:off x="3549252" y="-1743862"/>
            <a:ext cx="5093496" cy="11574968"/>
          </a:xfrm>
          <a:prstGeom prst="rect">
            <a:avLst/>
          </a:prstGeom>
        </p:spPr>
      </p:pic>
      <p:sp>
        <p:nvSpPr>
          <p:cNvPr id="14" name="TextBox 13">
            <a:extLst>
              <a:ext uri="{FF2B5EF4-FFF2-40B4-BE49-F238E27FC236}">
                <a16:creationId xmlns:a16="http://schemas.microsoft.com/office/drawing/2014/main" id="{0D775A0C-A04D-8CAA-D323-9FA073010169}"/>
              </a:ext>
            </a:extLst>
          </p:cNvPr>
          <p:cNvSpPr txBox="1"/>
          <p:nvPr/>
        </p:nvSpPr>
        <p:spPr>
          <a:xfrm>
            <a:off x="3016071" y="414713"/>
            <a:ext cx="4757777" cy="707886"/>
          </a:xfrm>
          <a:prstGeom prst="rect">
            <a:avLst/>
          </a:prstGeom>
          <a:noFill/>
        </p:spPr>
        <p:txBody>
          <a:bodyPr wrap="none" rtlCol="0">
            <a:spAutoFit/>
          </a:bodyPr>
          <a:lstStyle/>
          <a:p>
            <a:r>
              <a:rPr lang="en-US" sz="4000" b="1" dirty="0">
                <a:solidFill>
                  <a:schemeClr val="accent1"/>
                </a:solidFill>
                <a:latin typeface="+mj-lt"/>
              </a:rPr>
              <a:t>Sample Layout of IPHL</a:t>
            </a:r>
          </a:p>
        </p:txBody>
      </p:sp>
      <p:sp>
        <p:nvSpPr>
          <p:cNvPr id="15" name="TextBox 14">
            <a:extLst>
              <a:ext uri="{FF2B5EF4-FFF2-40B4-BE49-F238E27FC236}">
                <a16:creationId xmlns:a16="http://schemas.microsoft.com/office/drawing/2014/main" id="{C66BA0D3-DB72-ADE0-ED17-FCD777DDACAA}"/>
              </a:ext>
            </a:extLst>
          </p:cNvPr>
          <p:cNvSpPr txBox="1"/>
          <p:nvPr/>
        </p:nvSpPr>
        <p:spPr>
          <a:xfrm>
            <a:off x="5007926" y="1122599"/>
            <a:ext cx="1239442" cy="461665"/>
          </a:xfrm>
          <a:prstGeom prst="rect">
            <a:avLst/>
          </a:prstGeom>
          <a:noFill/>
        </p:spPr>
        <p:txBody>
          <a:bodyPr wrap="none" rtlCol="0">
            <a:spAutoFit/>
          </a:bodyPr>
          <a:lstStyle/>
          <a:p>
            <a:r>
              <a:rPr lang="en-US" sz="2400" b="1" dirty="0"/>
              <a:t>Model 2</a:t>
            </a:r>
          </a:p>
        </p:txBody>
      </p:sp>
    </p:spTree>
    <p:extLst>
      <p:ext uri="{BB962C8B-B14F-4D97-AF65-F5344CB8AC3E}">
        <p14:creationId xmlns:p14="http://schemas.microsoft.com/office/powerpoint/2010/main" val="4173520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C7519-B8D8-AFA0-0853-CF507F449F72}"/>
              </a:ext>
            </a:extLst>
          </p:cNvPr>
          <p:cNvSpPr>
            <a:spLocks noGrp="1"/>
          </p:cNvSpPr>
          <p:nvPr>
            <p:ph type="title"/>
          </p:nvPr>
        </p:nvSpPr>
        <p:spPr>
          <a:xfrm>
            <a:off x="647279" y="640808"/>
            <a:ext cx="3493431" cy="3792500"/>
          </a:xfrm>
          <a:noFill/>
        </p:spPr>
        <p:txBody>
          <a:bodyPr vert="horz" lIns="91416" tIns="45708" rIns="91416" bIns="45708" rtlCol="0" anchor="b">
            <a:normAutofit/>
          </a:bodyPr>
          <a:lstStyle/>
          <a:p>
            <a:r>
              <a:rPr lang="en-US" sz="4599" dirty="0">
                <a:solidFill>
                  <a:schemeClr val="tx1"/>
                </a:solidFill>
              </a:rPr>
              <a:t>Common Sample Collection Area</a:t>
            </a:r>
          </a:p>
        </p:txBody>
      </p:sp>
      <p:pic>
        <p:nvPicPr>
          <p:cNvPr id="4" name="Picture 3" descr="Diagram&#10;&#10;Description automatically generated">
            <a:extLst>
              <a:ext uri="{FF2B5EF4-FFF2-40B4-BE49-F238E27FC236}">
                <a16:creationId xmlns:a16="http://schemas.microsoft.com/office/drawing/2014/main" id="{E5F6E5C9-0FCF-02B5-40CF-BEBBD96ABC3D}"/>
              </a:ext>
            </a:extLst>
          </p:cNvPr>
          <p:cNvPicPr>
            <a:picLocks noChangeAspect="1"/>
          </p:cNvPicPr>
          <p:nvPr/>
        </p:nvPicPr>
        <p:blipFill>
          <a:blip r:embed="rId2"/>
          <a:stretch>
            <a:fillRect/>
          </a:stretch>
        </p:blipFill>
        <p:spPr>
          <a:xfrm>
            <a:off x="5441906" y="1137414"/>
            <a:ext cx="5932911" cy="4583172"/>
          </a:xfrm>
          <a:prstGeom prst="rect">
            <a:avLst/>
          </a:prstGeom>
          <a:effectLst/>
        </p:spPr>
      </p:pic>
    </p:spTree>
    <p:extLst>
      <p:ext uri="{BB962C8B-B14F-4D97-AF65-F5344CB8AC3E}">
        <p14:creationId xmlns:p14="http://schemas.microsoft.com/office/powerpoint/2010/main" val="3085117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eiling, indoor, floor&#10;&#10;Description automatically generated">
            <a:extLst>
              <a:ext uri="{FF2B5EF4-FFF2-40B4-BE49-F238E27FC236}">
                <a16:creationId xmlns:a16="http://schemas.microsoft.com/office/drawing/2014/main" id="{94B80E11-CEDF-417F-E8BD-A3059AA37103}"/>
              </a:ext>
            </a:extLst>
          </p:cNvPr>
          <p:cNvPicPr>
            <a:picLocks noChangeAspect="1"/>
          </p:cNvPicPr>
          <p:nvPr/>
        </p:nvPicPr>
        <p:blipFill rotWithShape="1">
          <a:blip r:embed="rId2"/>
          <a:srcRect l="105" r="-1" b="-1"/>
          <a:stretch/>
        </p:blipFill>
        <p:spPr>
          <a:xfrm>
            <a:off x="1608" y="904"/>
            <a:ext cx="9139344" cy="6861688"/>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descr="A group of people sitting at tables&#10;&#10;Description automatically generated with medium confidence">
            <a:extLst>
              <a:ext uri="{FF2B5EF4-FFF2-40B4-BE49-F238E27FC236}">
                <a16:creationId xmlns:a16="http://schemas.microsoft.com/office/drawing/2014/main" id="{A0202B59-1C13-6923-D7A9-F6CD906C2056}"/>
              </a:ext>
            </a:extLst>
          </p:cNvPr>
          <p:cNvPicPr>
            <a:picLocks noChangeAspect="1"/>
          </p:cNvPicPr>
          <p:nvPr/>
        </p:nvPicPr>
        <p:blipFill rotWithShape="1">
          <a:blip r:embed="rId3"/>
          <a:srcRect l="26616" r="27845" b="1"/>
          <a:stretch/>
        </p:blipFill>
        <p:spPr>
          <a:xfrm>
            <a:off x="5790433" y="903"/>
            <a:ext cx="6399980" cy="6851200"/>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2" name="TextBox 1">
            <a:extLst>
              <a:ext uri="{FF2B5EF4-FFF2-40B4-BE49-F238E27FC236}">
                <a16:creationId xmlns:a16="http://schemas.microsoft.com/office/drawing/2014/main" id="{3A0691BF-2730-210F-61A1-A3489072BD5A}"/>
              </a:ext>
            </a:extLst>
          </p:cNvPr>
          <p:cNvSpPr txBox="1"/>
          <p:nvPr/>
        </p:nvSpPr>
        <p:spPr>
          <a:xfrm>
            <a:off x="2996053" y="894"/>
            <a:ext cx="6287793" cy="400110"/>
          </a:xfrm>
          <a:prstGeom prst="rect">
            <a:avLst/>
          </a:prstGeom>
          <a:solidFill>
            <a:schemeClr val="bg1"/>
          </a:solidFill>
          <a:ln>
            <a:solidFill>
              <a:schemeClr val="bg1"/>
            </a:solidFill>
          </a:ln>
        </p:spPr>
        <p:txBody>
          <a:bodyPr wrap="square" rtlCol="0">
            <a:spAutoFit/>
          </a:bodyPr>
          <a:lstStyle/>
          <a:p>
            <a:pPr algn="ctr"/>
            <a:r>
              <a:rPr lang="en-US" sz="2000" dirty="0"/>
              <a:t>Raipur IPHL: Sample Collection Area</a:t>
            </a:r>
          </a:p>
        </p:txBody>
      </p:sp>
    </p:spTree>
    <p:extLst>
      <p:ext uri="{BB962C8B-B14F-4D97-AF65-F5344CB8AC3E}">
        <p14:creationId xmlns:p14="http://schemas.microsoft.com/office/powerpoint/2010/main" val="1837255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28989-3F8A-D215-9F35-E0F4CD5FC7BB}"/>
              </a:ext>
            </a:extLst>
          </p:cNvPr>
          <p:cNvSpPr>
            <a:spLocks noGrp="1"/>
          </p:cNvSpPr>
          <p:nvPr>
            <p:ph type="title"/>
          </p:nvPr>
        </p:nvSpPr>
        <p:spPr>
          <a:xfrm>
            <a:off x="640302" y="418361"/>
            <a:ext cx="10906799" cy="1125959"/>
          </a:xfrm>
        </p:spPr>
        <p:txBody>
          <a:bodyPr vert="horz" lIns="91416" tIns="45708" rIns="91416" bIns="45708" rtlCol="0" anchor="ctr">
            <a:normAutofit/>
          </a:bodyPr>
          <a:lstStyle/>
          <a:p>
            <a:pPr algn="ctr"/>
            <a:r>
              <a:rPr lang="en-US" b="1" dirty="0">
                <a:solidFill>
                  <a:schemeClr val="accent5">
                    <a:lumMod val="50000"/>
                  </a:schemeClr>
                </a:solidFill>
              </a:rPr>
              <a:t>Integrated Testing Area</a:t>
            </a:r>
            <a:br>
              <a:rPr lang="en-US" b="1" dirty="0">
                <a:solidFill>
                  <a:schemeClr val="accent5">
                    <a:lumMod val="50000"/>
                  </a:schemeClr>
                </a:solidFill>
              </a:rPr>
            </a:br>
            <a:r>
              <a:rPr lang="en-US" b="1" dirty="0">
                <a:solidFill>
                  <a:schemeClr val="accent5">
                    <a:lumMod val="50000"/>
                  </a:schemeClr>
                </a:solidFill>
              </a:rPr>
              <a:t>(No patient Entry)</a:t>
            </a:r>
          </a:p>
        </p:txBody>
      </p:sp>
      <p:pic>
        <p:nvPicPr>
          <p:cNvPr id="4" name="Picture 3">
            <a:extLst>
              <a:ext uri="{FF2B5EF4-FFF2-40B4-BE49-F238E27FC236}">
                <a16:creationId xmlns:a16="http://schemas.microsoft.com/office/drawing/2014/main" id="{18B1E99E-9997-65BB-E993-9897A886EED0}"/>
              </a:ext>
            </a:extLst>
          </p:cNvPr>
          <p:cNvPicPr>
            <a:picLocks noChangeAspect="1"/>
          </p:cNvPicPr>
          <p:nvPr/>
        </p:nvPicPr>
        <p:blipFill>
          <a:blip r:embed="rId2"/>
          <a:stretch>
            <a:fillRect/>
          </a:stretch>
        </p:blipFill>
        <p:spPr>
          <a:xfrm>
            <a:off x="63661" y="1442720"/>
            <a:ext cx="12128339" cy="5415279"/>
          </a:xfrm>
          <a:prstGeom prst="rect">
            <a:avLst/>
          </a:prstGeom>
        </p:spPr>
      </p:pic>
    </p:spTree>
    <p:extLst>
      <p:ext uri="{BB962C8B-B14F-4D97-AF65-F5344CB8AC3E}">
        <p14:creationId xmlns:p14="http://schemas.microsoft.com/office/powerpoint/2010/main" val="656829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77F2BB43-1E8B-40A7-9733-9AEE76BFE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48">
            <a:extLst>
              <a:ext uri="{FF2B5EF4-FFF2-40B4-BE49-F238E27FC236}">
                <a16:creationId xmlns:a16="http://schemas.microsoft.com/office/drawing/2014/main" id="{2F2499BD-C67D-4CD4-9747-4DCC7EF1F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51" name="Rectangle 50">
            <a:extLst>
              <a:ext uri="{FF2B5EF4-FFF2-40B4-BE49-F238E27FC236}">
                <a16:creationId xmlns:a16="http://schemas.microsoft.com/office/drawing/2014/main" id="{80D02CAC-A533-4E24-84A6-B3171E16A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3" name="Rectangle 52">
            <a:extLst>
              <a:ext uri="{FF2B5EF4-FFF2-40B4-BE49-F238E27FC236}">
                <a16:creationId xmlns:a16="http://schemas.microsoft.com/office/drawing/2014/main" id="{44DBAF48-B17B-4AA7-9E99-4EC0C9905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55" name="Rectangle 54">
            <a:extLst>
              <a:ext uri="{FF2B5EF4-FFF2-40B4-BE49-F238E27FC236}">
                <a16:creationId xmlns:a16="http://schemas.microsoft.com/office/drawing/2014/main" id="{C946306D-5ADD-463A-949A-DEEBA39D70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A473A035-1F9A-4381-AC96-683CD2DF5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58">
            <a:extLst>
              <a:ext uri="{FF2B5EF4-FFF2-40B4-BE49-F238E27FC236}">
                <a16:creationId xmlns:a16="http://schemas.microsoft.com/office/drawing/2014/main" id="{CF4ED641-0671-4D88-92E6-026A8C9F1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4341"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60">
            <a:extLst>
              <a:ext uri="{FF2B5EF4-FFF2-40B4-BE49-F238E27FC236}">
                <a16:creationId xmlns:a16="http://schemas.microsoft.com/office/drawing/2014/main" id="{7A02EF2F-E7B1-40FC-885B-C4D89902B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indoor, ceiling&#10;&#10;Description automatically generated">
            <a:extLst>
              <a:ext uri="{FF2B5EF4-FFF2-40B4-BE49-F238E27FC236}">
                <a16:creationId xmlns:a16="http://schemas.microsoft.com/office/drawing/2014/main" id="{28606D98-6B38-297C-86C2-1EA79BAF1B12}"/>
              </a:ext>
            </a:extLst>
          </p:cNvPr>
          <p:cNvPicPr>
            <a:picLocks noChangeAspect="1"/>
          </p:cNvPicPr>
          <p:nvPr/>
        </p:nvPicPr>
        <p:blipFill rotWithShape="1">
          <a:blip r:embed="rId2"/>
          <a:srcRect l="474" r="14865" b="1"/>
          <a:stretch/>
        </p:blipFill>
        <p:spPr>
          <a:xfrm>
            <a:off x="446534" y="599724"/>
            <a:ext cx="5614416" cy="4245544"/>
          </a:xfrm>
          <a:prstGeom prst="rect">
            <a:avLst/>
          </a:prstGeom>
        </p:spPr>
      </p:pic>
      <p:pic>
        <p:nvPicPr>
          <p:cNvPr id="3" name="Picture 2" descr="A picture containing text, indoor, floor, ceiling&#10;&#10;Description automatically generated">
            <a:extLst>
              <a:ext uri="{FF2B5EF4-FFF2-40B4-BE49-F238E27FC236}">
                <a16:creationId xmlns:a16="http://schemas.microsoft.com/office/drawing/2014/main" id="{DD400E8B-A7E7-FA11-F657-D53F38F01CD5}"/>
              </a:ext>
            </a:extLst>
          </p:cNvPr>
          <p:cNvPicPr>
            <a:picLocks noChangeAspect="1"/>
          </p:cNvPicPr>
          <p:nvPr/>
        </p:nvPicPr>
        <p:blipFill rotWithShape="1">
          <a:blip r:embed="rId3"/>
          <a:srcRect l="1804" r="14542" b="3"/>
          <a:stretch/>
        </p:blipFill>
        <p:spPr>
          <a:xfrm>
            <a:off x="6116658" y="599723"/>
            <a:ext cx="5626608" cy="4245545"/>
          </a:xfrm>
          <a:prstGeom prst="rect">
            <a:avLst/>
          </a:prstGeom>
        </p:spPr>
      </p:pic>
      <p:sp>
        <p:nvSpPr>
          <p:cNvPr id="73" name="Rectangle 62">
            <a:extLst>
              <a:ext uri="{FF2B5EF4-FFF2-40B4-BE49-F238E27FC236}">
                <a16:creationId xmlns:a16="http://schemas.microsoft.com/office/drawing/2014/main" id="{9180D5DB-9658-40A6-A418-7C6998222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 name="TextBox 3">
            <a:extLst>
              <a:ext uri="{FF2B5EF4-FFF2-40B4-BE49-F238E27FC236}">
                <a16:creationId xmlns:a16="http://schemas.microsoft.com/office/drawing/2014/main" id="{91F87AE5-9266-1025-4DF2-A9D5823E6F64}"/>
              </a:ext>
            </a:extLst>
          </p:cNvPr>
          <p:cNvSpPr txBox="1"/>
          <p:nvPr/>
        </p:nvSpPr>
        <p:spPr>
          <a:xfrm>
            <a:off x="627120" y="4319752"/>
            <a:ext cx="10947620" cy="1155959"/>
          </a:xfrm>
          <a:prstGeom prst="rect">
            <a:avLst/>
          </a:prstGeom>
        </p:spPr>
        <p:txBody>
          <a:bodyPr vert="horz" lIns="91440" tIns="45720" rIns="91440" bIns="45720" rtlCol="0" anchor="b">
            <a:normAutofit/>
          </a:bodyPr>
          <a:lstStyle/>
          <a:p>
            <a:pPr defTabSz="457200">
              <a:spcBef>
                <a:spcPct val="0"/>
              </a:spcBef>
              <a:spcAft>
                <a:spcPts val="600"/>
              </a:spcAft>
            </a:pPr>
            <a:r>
              <a:rPr lang="en-US" sz="3600" cap="all" dirty="0">
                <a:solidFill>
                  <a:srgbClr val="FFFFFF"/>
                </a:solidFill>
                <a:latin typeface="+mj-lt"/>
                <a:ea typeface="+mj-ea"/>
                <a:cs typeface="+mj-cs"/>
              </a:rPr>
              <a:t>Raipur IPHL: Integrated Testing Area</a:t>
            </a:r>
          </a:p>
        </p:txBody>
      </p:sp>
    </p:spTree>
    <p:extLst>
      <p:ext uri="{BB962C8B-B14F-4D97-AF65-F5344CB8AC3E}">
        <p14:creationId xmlns:p14="http://schemas.microsoft.com/office/powerpoint/2010/main" val="4261732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CE5D4-F7B9-48D0-97CD-70AD330E3AF1}"/>
              </a:ext>
            </a:extLst>
          </p:cNvPr>
          <p:cNvSpPr>
            <a:spLocks noGrp="1"/>
          </p:cNvSpPr>
          <p:nvPr>
            <p:ph type="title"/>
          </p:nvPr>
        </p:nvSpPr>
        <p:spPr>
          <a:xfrm>
            <a:off x="1913468" y="365125"/>
            <a:ext cx="9440332" cy="1325563"/>
          </a:xfrm>
        </p:spPr>
        <p:txBody>
          <a:bodyPr>
            <a:normAutofit/>
          </a:bodyPr>
          <a:lstStyle/>
          <a:p>
            <a:r>
              <a:rPr lang="en-US" sz="5400" dirty="0"/>
              <a:t>Human Resource</a:t>
            </a:r>
            <a:endParaRPr lang="en-IN" sz="5400" dirty="0"/>
          </a:p>
        </p:txBody>
      </p:sp>
      <p:sp>
        <p:nvSpPr>
          <p:cNvPr id="3" name="Content Placeholder 2">
            <a:extLst>
              <a:ext uri="{FF2B5EF4-FFF2-40B4-BE49-F238E27FC236}">
                <a16:creationId xmlns:a16="http://schemas.microsoft.com/office/drawing/2014/main" id="{F2D60AC9-45E2-41C1-9286-2700BE246AD8}"/>
              </a:ext>
            </a:extLst>
          </p:cNvPr>
          <p:cNvSpPr>
            <a:spLocks noGrp="1"/>
          </p:cNvSpPr>
          <p:nvPr>
            <p:ph idx="1"/>
          </p:nvPr>
        </p:nvSpPr>
        <p:spPr/>
        <p:txBody>
          <a:bodyPr>
            <a:noAutofit/>
          </a:bodyPr>
          <a:lstStyle/>
          <a:p>
            <a:r>
              <a:rPr lang="en-IN" sz="2000" dirty="0">
                <a:effectLst/>
                <a:ea typeface="Times New Roman" panose="02020603050405020304" pitchFamily="18" charset="0"/>
              </a:rPr>
              <a:t>HR will be ensured as per IPHS 2022</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r>
              <a:rPr lang="en-US" sz="2000" dirty="0"/>
              <a:t>*The shift-wise deployment of the HR is only indicative; the number will depend upon the case load of the facility. </a:t>
            </a:r>
          </a:p>
          <a:p>
            <a:pPr marL="0" indent="0">
              <a:buNone/>
            </a:pPr>
            <a:r>
              <a:rPr lang="en-IN" sz="2000" dirty="0"/>
              <a:t>**</a:t>
            </a:r>
            <a:r>
              <a:rPr lang="en-US" sz="2000" dirty="0"/>
              <a:t>Minimum performance standard for LTs as 200 tests per day</a:t>
            </a:r>
            <a:endParaRPr lang="en-IN" sz="2000" dirty="0"/>
          </a:p>
        </p:txBody>
      </p:sp>
      <p:sp>
        <p:nvSpPr>
          <p:cNvPr id="5" name="Slide Number Placeholder 4">
            <a:extLst>
              <a:ext uri="{FF2B5EF4-FFF2-40B4-BE49-F238E27FC236}">
                <a16:creationId xmlns:a16="http://schemas.microsoft.com/office/drawing/2014/main" id="{0DBCB92D-7B17-4E26-A379-444100375AE5}"/>
              </a:ext>
            </a:extLst>
          </p:cNvPr>
          <p:cNvSpPr>
            <a:spLocks noGrp="1"/>
          </p:cNvSpPr>
          <p:nvPr>
            <p:ph type="sldNum" sz="quarter" idx="12"/>
          </p:nvPr>
        </p:nvSpPr>
        <p:spPr/>
        <p:txBody>
          <a:bodyPr/>
          <a:lstStyle/>
          <a:p>
            <a:fld id="{235D67F3-5786-4361-A0D9-EA4CA21D767E}" type="slidenum">
              <a:rPr lang="en-IN" smtClean="0"/>
              <a:t>26</a:t>
            </a:fld>
            <a:endParaRPr lang="en-IN"/>
          </a:p>
        </p:txBody>
      </p:sp>
      <p:pic>
        <p:nvPicPr>
          <p:cNvPr id="7" name="Graphic 6" descr="Welder">
            <a:extLst>
              <a:ext uri="{FF2B5EF4-FFF2-40B4-BE49-F238E27FC236}">
                <a16:creationId xmlns:a16="http://schemas.microsoft.com/office/drawing/2014/main" id="{2B2C57CD-1A5A-4C36-AC87-DDCD1B1091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0" y="570706"/>
            <a:ext cx="914400" cy="914400"/>
          </a:xfrm>
          <a:prstGeom prst="rect">
            <a:avLst/>
          </a:prstGeom>
        </p:spPr>
      </p:pic>
      <p:graphicFrame>
        <p:nvGraphicFramePr>
          <p:cNvPr id="4" name="Table 4">
            <a:extLst>
              <a:ext uri="{FF2B5EF4-FFF2-40B4-BE49-F238E27FC236}">
                <a16:creationId xmlns:a16="http://schemas.microsoft.com/office/drawing/2014/main" id="{03A135C8-B445-4D85-9585-02B01A6B7C0A}"/>
              </a:ext>
            </a:extLst>
          </p:cNvPr>
          <p:cNvGraphicFramePr>
            <a:graphicFrameLocks noGrp="1"/>
          </p:cNvGraphicFramePr>
          <p:nvPr>
            <p:extLst>
              <p:ext uri="{D42A27DB-BD31-4B8C-83A1-F6EECF244321}">
                <p14:modId xmlns:p14="http://schemas.microsoft.com/office/powerpoint/2010/main" val="1705527026"/>
              </p:ext>
            </p:extLst>
          </p:nvPr>
        </p:nvGraphicFramePr>
        <p:xfrm>
          <a:off x="1828800" y="2139252"/>
          <a:ext cx="9174480" cy="3034556"/>
        </p:xfrm>
        <a:graphic>
          <a:graphicData uri="http://schemas.openxmlformats.org/drawingml/2006/table">
            <a:tbl>
              <a:tblPr firstRow="1" bandRow="1">
                <a:tableStyleId>{F5AB1C69-6EDB-4FF4-983F-18BD219EF322}</a:tableStyleId>
              </a:tblPr>
              <a:tblGrid>
                <a:gridCol w="3284520">
                  <a:extLst>
                    <a:ext uri="{9D8B030D-6E8A-4147-A177-3AD203B41FA5}">
                      <a16:colId xmlns:a16="http://schemas.microsoft.com/office/drawing/2014/main" val="42445437"/>
                    </a:ext>
                  </a:extLst>
                </a:gridCol>
                <a:gridCol w="3007346">
                  <a:extLst>
                    <a:ext uri="{9D8B030D-6E8A-4147-A177-3AD203B41FA5}">
                      <a16:colId xmlns:a16="http://schemas.microsoft.com/office/drawing/2014/main" val="1299183284"/>
                    </a:ext>
                  </a:extLst>
                </a:gridCol>
                <a:gridCol w="2882614">
                  <a:extLst>
                    <a:ext uri="{9D8B030D-6E8A-4147-A177-3AD203B41FA5}">
                      <a16:colId xmlns:a16="http://schemas.microsoft.com/office/drawing/2014/main" val="1595207004"/>
                    </a:ext>
                  </a:extLst>
                </a:gridCol>
              </a:tblGrid>
              <a:tr h="451166">
                <a:tc>
                  <a:txBody>
                    <a:bodyPr/>
                    <a:lstStyle/>
                    <a:p>
                      <a:r>
                        <a:rPr lang="en-IN" dirty="0"/>
                        <a:t>Human Resource</a:t>
                      </a:r>
                    </a:p>
                  </a:txBody>
                  <a:tcPr/>
                </a:tc>
                <a:tc>
                  <a:txBody>
                    <a:bodyPr/>
                    <a:lstStyle/>
                    <a:p>
                      <a:pPr algn="ctr"/>
                      <a:r>
                        <a:rPr lang="en-IN" dirty="0"/>
                        <a:t>Essential</a:t>
                      </a:r>
                    </a:p>
                  </a:txBody>
                  <a:tcPr/>
                </a:tc>
                <a:tc>
                  <a:txBody>
                    <a:bodyPr/>
                    <a:lstStyle/>
                    <a:p>
                      <a:pPr algn="ctr"/>
                      <a:r>
                        <a:rPr lang="en-IN" dirty="0"/>
                        <a:t>Desirable (Additional)</a:t>
                      </a:r>
                    </a:p>
                  </a:txBody>
                  <a:tcPr/>
                </a:tc>
                <a:extLst>
                  <a:ext uri="{0D108BD9-81ED-4DB2-BD59-A6C34878D82A}">
                    <a16:rowId xmlns:a16="http://schemas.microsoft.com/office/drawing/2014/main" val="3591424663"/>
                  </a:ext>
                </a:extLst>
              </a:tr>
              <a:tr h="451166">
                <a:tc>
                  <a:txBody>
                    <a:bodyPr/>
                    <a:lstStyle/>
                    <a:p>
                      <a:r>
                        <a:rPr lang="en-IN" b="1" dirty="0"/>
                        <a:t>Specialists</a:t>
                      </a:r>
                    </a:p>
                  </a:txBody>
                  <a:tcPr/>
                </a:tc>
                <a:tc>
                  <a:txBody>
                    <a:bodyPr/>
                    <a:lstStyle/>
                    <a:p>
                      <a:pPr algn="ctr"/>
                      <a:endParaRPr lang="en-IN" dirty="0"/>
                    </a:p>
                  </a:txBody>
                  <a:tcPr/>
                </a:tc>
                <a:tc>
                  <a:txBody>
                    <a:bodyPr/>
                    <a:lstStyle/>
                    <a:p>
                      <a:pPr algn="ctr"/>
                      <a:endParaRPr lang="en-IN"/>
                    </a:p>
                  </a:txBody>
                  <a:tcPr/>
                </a:tc>
                <a:extLst>
                  <a:ext uri="{0D108BD9-81ED-4DB2-BD59-A6C34878D82A}">
                    <a16:rowId xmlns:a16="http://schemas.microsoft.com/office/drawing/2014/main" val="1946688153"/>
                  </a:ext>
                </a:extLst>
              </a:tr>
              <a:tr h="451166">
                <a:tc>
                  <a:txBody>
                    <a:bodyPr/>
                    <a:lstStyle/>
                    <a:p>
                      <a:r>
                        <a:rPr lang="en-IN" dirty="0"/>
                        <a:t>Pathologist</a:t>
                      </a:r>
                    </a:p>
                  </a:txBody>
                  <a:tcPr/>
                </a:tc>
                <a:tc>
                  <a:txBody>
                    <a:bodyPr/>
                    <a:lstStyle/>
                    <a:p>
                      <a:pPr algn="ctr"/>
                      <a:r>
                        <a:rPr lang="en-IN" dirty="0"/>
                        <a:t>1</a:t>
                      </a:r>
                    </a:p>
                  </a:txBody>
                  <a:tcPr/>
                </a:tc>
                <a:tc>
                  <a:txBody>
                    <a:bodyPr/>
                    <a:lstStyle/>
                    <a:p>
                      <a:pPr algn="ctr"/>
                      <a:r>
                        <a:rPr lang="en-IN" dirty="0"/>
                        <a:t>1</a:t>
                      </a:r>
                    </a:p>
                  </a:txBody>
                  <a:tcPr/>
                </a:tc>
                <a:extLst>
                  <a:ext uri="{0D108BD9-81ED-4DB2-BD59-A6C34878D82A}">
                    <a16:rowId xmlns:a16="http://schemas.microsoft.com/office/drawing/2014/main" val="2514435451"/>
                  </a:ext>
                </a:extLst>
              </a:tr>
              <a:tr h="451166">
                <a:tc>
                  <a:txBody>
                    <a:bodyPr/>
                    <a:lstStyle/>
                    <a:p>
                      <a:r>
                        <a:rPr lang="en-IN" dirty="0"/>
                        <a:t>Microbiologist</a:t>
                      </a:r>
                    </a:p>
                  </a:txBody>
                  <a:tcPr/>
                </a:tc>
                <a:tc>
                  <a:txBody>
                    <a:bodyPr/>
                    <a:lstStyle/>
                    <a:p>
                      <a:pPr algn="ctr"/>
                      <a:r>
                        <a:rPr lang="en-IN" dirty="0"/>
                        <a:t>1</a:t>
                      </a:r>
                    </a:p>
                  </a:txBody>
                  <a:tcPr/>
                </a:tc>
                <a:tc>
                  <a:txBody>
                    <a:bodyPr/>
                    <a:lstStyle/>
                    <a:p>
                      <a:pPr algn="ctr"/>
                      <a:r>
                        <a:rPr lang="en-IN" dirty="0"/>
                        <a:t>1</a:t>
                      </a:r>
                    </a:p>
                  </a:txBody>
                  <a:tcPr/>
                </a:tc>
                <a:extLst>
                  <a:ext uri="{0D108BD9-81ED-4DB2-BD59-A6C34878D82A}">
                    <a16:rowId xmlns:a16="http://schemas.microsoft.com/office/drawing/2014/main" val="3013221274"/>
                  </a:ext>
                </a:extLst>
              </a:tr>
              <a:tr h="451166">
                <a:tc>
                  <a:txBody>
                    <a:bodyPr/>
                    <a:lstStyle/>
                    <a:p>
                      <a:r>
                        <a:rPr lang="en-IN" dirty="0"/>
                        <a:t>Biochemist</a:t>
                      </a:r>
                    </a:p>
                  </a:txBody>
                  <a:tcPr/>
                </a:tc>
                <a:tc>
                  <a:txBody>
                    <a:bodyPr/>
                    <a:lstStyle/>
                    <a:p>
                      <a:pPr algn="ctr"/>
                      <a:r>
                        <a:rPr lang="en-IN" dirty="0"/>
                        <a:t>1</a:t>
                      </a:r>
                    </a:p>
                  </a:txBody>
                  <a:tcPr/>
                </a:tc>
                <a:tc>
                  <a:txBody>
                    <a:bodyPr/>
                    <a:lstStyle/>
                    <a:p>
                      <a:pPr algn="ctr"/>
                      <a:endParaRPr lang="en-IN" dirty="0"/>
                    </a:p>
                  </a:txBody>
                  <a:tcPr/>
                </a:tc>
                <a:extLst>
                  <a:ext uri="{0D108BD9-81ED-4DB2-BD59-A6C34878D82A}">
                    <a16:rowId xmlns:a16="http://schemas.microsoft.com/office/drawing/2014/main" val="4255846088"/>
                  </a:ext>
                </a:extLst>
              </a:tr>
              <a:tr h="778726">
                <a:tc>
                  <a:txBody>
                    <a:bodyPr/>
                    <a:lstStyle/>
                    <a:p>
                      <a:r>
                        <a:rPr lang="en-IN" b="1" dirty="0"/>
                        <a:t>Lab Technicians (shift-wise*)</a:t>
                      </a:r>
                    </a:p>
                  </a:txBody>
                  <a:tcPr/>
                </a:tc>
                <a:tc>
                  <a:txBody>
                    <a:bodyPr/>
                    <a:lstStyle/>
                    <a:p>
                      <a:pPr algn="ctr"/>
                      <a:r>
                        <a:rPr lang="en-IN" dirty="0"/>
                        <a:t>11 (</a:t>
                      </a:r>
                      <a:r>
                        <a:rPr lang="en-US" dirty="0"/>
                        <a:t>Morning: 08; Evening: 02; Night: 01</a:t>
                      </a:r>
                      <a:r>
                        <a:rPr lang="en-IN" dirty="0"/>
                        <a:t>)</a:t>
                      </a:r>
                    </a:p>
                  </a:txBody>
                  <a:tcPr/>
                </a:tc>
                <a:tc>
                  <a:txBody>
                    <a:bodyPr/>
                    <a:lstStyle/>
                    <a:p>
                      <a:pPr algn="ctr"/>
                      <a:r>
                        <a:rPr lang="en-IN" dirty="0"/>
                        <a:t>4</a:t>
                      </a:r>
                    </a:p>
                  </a:txBody>
                  <a:tcPr/>
                </a:tc>
                <a:extLst>
                  <a:ext uri="{0D108BD9-81ED-4DB2-BD59-A6C34878D82A}">
                    <a16:rowId xmlns:a16="http://schemas.microsoft.com/office/drawing/2014/main" val="601982629"/>
                  </a:ext>
                </a:extLst>
              </a:tr>
            </a:tbl>
          </a:graphicData>
        </a:graphic>
      </p:graphicFrame>
    </p:spTree>
    <p:extLst>
      <p:ext uri="{BB962C8B-B14F-4D97-AF65-F5344CB8AC3E}">
        <p14:creationId xmlns:p14="http://schemas.microsoft.com/office/powerpoint/2010/main" val="3283368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5E2DC-91D8-41E3-AA1E-7D6F168E944D}"/>
              </a:ext>
            </a:extLst>
          </p:cNvPr>
          <p:cNvSpPr>
            <a:spLocks noGrp="1"/>
          </p:cNvSpPr>
          <p:nvPr>
            <p:ph type="title"/>
          </p:nvPr>
        </p:nvSpPr>
        <p:spPr>
          <a:xfrm>
            <a:off x="369116" y="556625"/>
            <a:ext cx="11291581" cy="852725"/>
          </a:xfrm>
        </p:spPr>
        <p:txBody>
          <a:bodyPr>
            <a:normAutofit/>
          </a:bodyPr>
          <a:lstStyle/>
          <a:p>
            <a:pPr algn="ctr"/>
            <a:r>
              <a:rPr lang="en-US" sz="3100" b="1" dirty="0"/>
              <a:t>Human Resource for Lab for SDH &amp; DH </a:t>
            </a:r>
            <a:r>
              <a:rPr lang="en-US" sz="3200" b="1" dirty="0"/>
              <a:t>(IPHS 2022)</a:t>
            </a:r>
          </a:p>
        </p:txBody>
      </p:sp>
      <p:graphicFrame>
        <p:nvGraphicFramePr>
          <p:cNvPr id="4" name="Table 4">
            <a:extLst>
              <a:ext uri="{FF2B5EF4-FFF2-40B4-BE49-F238E27FC236}">
                <a16:creationId xmlns:a16="http://schemas.microsoft.com/office/drawing/2014/main" id="{8D5EA421-1FD1-FC31-F7BA-0F9A884F53DD}"/>
              </a:ext>
            </a:extLst>
          </p:cNvPr>
          <p:cNvGraphicFramePr>
            <a:graphicFrameLocks noGrp="1"/>
          </p:cNvGraphicFramePr>
          <p:nvPr>
            <p:ph idx="1"/>
          </p:nvPr>
        </p:nvGraphicFramePr>
        <p:xfrm>
          <a:off x="251670" y="1828800"/>
          <a:ext cx="11509696" cy="4545021"/>
        </p:xfrm>
        <a:graphic>
          <a:graphicData uri="http://schemas.openxmlformats.org/drawingml/2006/table">
            <a:tbl>
              <a:tblPr firstRow="1" bandRow="1">
                <a:tableStyleId>{8799B23B-EC83-4686-B30A-512413B5E67A}</a:tableStyleId>
              </a:tblPr>
              <a:tblGrid>
                <a:gridCol w="3791580">
                  <a:extLst>
                    <a:ext uri="{9D8B030D-6E8A-4147-A177-3AD203B41FA5}">
                      <a16:colId xmlns:a16="http://schemas.microsoft.com/office/drawing/2014/main" val="3785053620"/>
                    </a:ext>
                  </a:extLst>
                </a:gridCol>
                <a:gridCol w="1148618">
                  <a:extLst>
                    <a:ext uri="{9D8B030D-6E8A-4147-A177-3AD203B41FA5}">
                      <a16:colId xmlns:a16="http://schemas.microsoft.com/office/drawing/2014/main" val="3305178338"/>
                    </a:ext>
                  </a:extLst>
                </a:gridCol>
                <a:gridCol w="1126196">
                  <a:extLst>
                    <a:ext uri="{9D8B030D-6E8A-4147-A177-3AD203B41FA5}">
                      <a16:colId xmlns:a16="http://schemas.microsoft.com/office/drawing/2014/main" val="3225042783"/>
                    </a:ext>
                  </a:extLst>
                </a:gridCol>
                <a:gridCol w="1087486">
                  <a:extLst>
                    <a:ext uri="{9D8B030D-6E8A-4147-A177-3AD203B41FA5}">
                      <a16:colId xmlns:a16="http://schemas.microsoft.com/office/drawing/2014/main" val="3457013009"/>
                    </a:ext>
                  </a:extLst>
                </a:gridCol>
                <a:gridCol w="1060237">
                  <a:extLst>
                    <a:ext uri="{9D8B030D-6E8A-4147-A177-3AD203B41FA5}">
                      <a16:colId xmlns:a16="http://schemas.microsoft.com/office/drawing/2014/main" val="2461805228"/>
                    </a:ext>
                  </a:extLst>
                </a:gridCol>
                <a:gridCol w="955379">
                  <a:extLst>
                    <a:ext uri="{9D8B030D-6E8A-4147-A177-3AD203B41FA5}">
                      <a16:colId xmlns:a16="http://schemas.microsoft.com/office/drawing/2014/main" val="2897975198"/>
                    </a:ext>
                  </a:extLst>
                </a:gridCol>
                <a:gridCol w="1153444">
                  <a:extLst>
                    <a:ext uri="{9D8B030D-6E8A-4147-A177-3AD203B41FA5}">
                      <a16:colId xmlns:a16="http://schemas.microsoft.com/office/drawing/2014/main" val="4257146029"/>
                    </a:ext>
                  </a:extLst>
                </a:gridCol>
                <a:gridCol w="1186756">
                  <a:extLst>
                    <a:ext uri="{9D8B030D-6E8A-4147-A177-3AD203B41FA5}">
                      <a16:colId xmlns:a16="http://schemas.microsoft.com/office/drawing/2014/main" val="2256079311"/>
                    </a:ext>
                  </a:extLst>
                </a:gridCol>
              </a:tblGrid>
              <a:tr h="1151727">
                <a:tc>
                  <a:txBody>
                    <a:bodyPr/>
                    <a:lstStyle/>
                    <a:p>
                      <a:r>
                        <a:rPr lang="en-US" dirty="0">
                          <a:latin typeface="+mn-lt"/>
                        </a:rPr>
                        <a:t>HRH</a:t>
                      </a:r>
                    </a:p>
                  </a:txBody>
                  <a:tcPr/>
                </a:tc>
                <a:tc>
                  <a:txBody>
                    <a:bodyPr/>
                    <a:lstStyle/>
                    <a:p>
                      <a:r>
                        <a:rPr lang="en-US" dirty="0">
                          <a:latin typeface="+mn-lt"/>
                        </a:rPr>
                        <a:t>SDH</a:t>
                      </a:r>
                    </a:p>
                  </a:txBody>
                  <a:tcPr/>
                </a:tc>
                <a:tc>
                  <a:txBody>
                    <a:bodyPr/>
                    <a:lstStyle/>
                    <a:p>
                      <a:r>
                        <a:rPr lang="en-US" dirty="0">
                          <a:latin typeface="+mn-lt"/>
                        </a:rPr>
                        <a:t>50 Bedded DH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100 Bedded DH</a:t>
                      </a:r>
                    </a:p>
                    <a:p>
                      <a:endParaRPr lang="en-US"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200 Bedded DH</a:t>
                      </a:r>
                    </a:p>
                    <a:p>
                      <a:endParaRPr lang="en-US"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300 Bedded DH</a:t>
                      </a:r>
                    </a:p>
                    <a:p>
                      <a:endParaRPr lang="en-US"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400 Bedded DH</a:t>
                      </a:r>
                    </a:p>
                    <a:p>
                      <a:endParaRPr lang="en-US"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500 Bedded DH</a:t>
                      </a:r>
                    </a:p>
                    <a:p>
                      <a:endParaRPr lang="en-US" dirty="0">
                        <a:latin typeface="+mn-lt"/>
                      </a:endParaRPr>
                    </a:p>
                  </a:txBody>
                  <a:tcPr/>
                </a:tc>
                <a:extLst>
                  <a:ext uri="{0D108BD9-81ED-4DB2-BD59-A6C34878D82A}">
                    <a16:rowId xmlns:a16="http://schemas.microsoft.com/office/drawing/2014/main" val="2297758923"/>
                  </a:ext>
                </a:extLst>
              </a:tr>
              <a:tr h="574931">
                <a:tc>
                  <a:txBody>
                    <a:bodyPr/>
                    <a:lstStyle/>
                    <a:p>
                      <a:r>
                        <a:rPr lang="en-US" dirty="0">
                          <a:latin typeface="+mn-lt"/>
                        </a:rPr>
                        <a:t>Pathologist</a:t>
                      </a:r>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1E</a:t>
                      </a:r>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1E +1 Each Desirable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1E+1D</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1E+1D</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1E+1D</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2E+1D</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713757652"/>
                  </a:ext>
                </a:extLst>
              </a:tr>
              <a:tr h="517656">
                <a:tc>
                  <a:txBody>
                    <a:bodyPr/>
                    <a:lstStyle/>
                    <a:p>
                      <a:r>
                        <a:rPr lang="en-US" dirty="0">
                          <a:latin typeface="+mn-lt"/>
                        </a:rPr>
                        <a:t>Microbiologist</a:t>
                      </a:r>
                    </a:p>
                  </a:txBody>
                  <a:tcPr/>
                </a:tc>
                <a:tc vMerge="1">
                  <a:txBody>
                    <a:bodyPr/>
                    <a:lstStyle/>
                    <a:p>
                      <a:endParaRPr lang="en-US" dirty="0"/>
                    </a:p>
                  </a:txBody>
                  <a:tcPr/>
                </a:tc>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1E+1D</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1E+1D</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1E+1D</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2796396644"/>
                  </a:ext>
                </a:extLst>
              </a:tr>
              <a:tr h="517656">
                <a:tc>
                  <a:txBody>
                    <a:bodyPr/>
                    <a:lstStyle/>
                    <a:p>
                      <a:r>
                        <a:rPr lang="en-US" dirty="0">
                          <a:latin typeface="+mn-lt"/>
                        </a:rPr>
                        <a:t>Biochemistry specialist</a:t>
                      </a:r>
                    </a:p>
                  </a:txBody>
                  <a:tcPr/>
                </a:tc>
                <a:tc vMerge="1">
                  <a:txBody>
                    <a:bodyPr/>
                    <a:lstStyle/>
                    <a:p>
                      <a:endParaRPr lang="en-US" dirty="0"/>
                    </a:p>
                  </a:txBody>
                  <a:tcPr/>
                </a:tc>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r>
                        <a:rPr lang="en-US" dirty="0">
                          <a:latin typeface="+mn-lt"/>
                        </a:rPr>
                        <a:t>1E</a:t>
                      </a:r>
                    </a:p>
                  </a:txBody>
                  <a:tcPr/>
                </a:tc>
                <a:tc>
                  <a:txBody>
                    <a:bodyPr/>
                    <a:lstStyle/>
                    <a:p>
                      <a:r>
                        <a:rPr lang="en-US" dirty="0">
                          <a:latin typeface="+mn-lt"/>
                        </a:rPr>
                        <a:t>1E</a:t>
                      </a:r>
                    </a:p>
                  </a:txBody>
                  <a:tcPr/>
                </a:tc>
                <a:tc>
                  <a:txBody>
                    <a:bodyPr/>
                    <a:lstStyle/>
                    <a:p>
                      <a:r>
                        <a:rPr lang="en-US" dirty="0">
                          <a:latin typeface="+mn-lt"/>
                        </a:rPr>
                        <a:t>1E</a:t>
                      </a:r>
                    </a:p>
                  </a:txBody>
                  <a:tcPr/>
                </a:tc>
                <a:extLst>
                  <a:ext uri="{0D108BD9-81ED-4DB2-BD59-A6C34878D82A}">
                    <a16:rowId xmlns:a16="http://schemas.microsoft.com/office/drawing/2014/main" val="801780648"/>
                  </a:ext>
                </a:extLst>
              </a:tr>
              <a:tr h="620161">
                <a:tc>
                  <a:txBody>
                    <a:bodyPr/>
                    <a:lstStyle/>
                    <a:p>
                      <a:r>
                        <a:rPr lang="en-IN" sz="1800" b="0" kern="1200" dirty="0">
                          <a:solidFill>
                            <a:schemeClr val="dk1"/>
                          </a:solidFill>
                          <a:effectLst/>
                          <a:latin typeface="+mn-lt"/>
                        </a:rPr>
                        <a:t>Medical lab technologists/ </a:t>
                      </a:r>
                      <a:endParaRPr lang="en-IN" b="0" dirty="0">
                        <a:latin typeface="+mn-lt"/>
                      </a:endParaRPr>
                    </a:p>
                    <a:p>
                      <a:r>
                        <a:rPr lang="en-IN" sz="1800" b="0" kern="1200" dirty="0">
                          <a:solidFill>
                            <a:schemeClr val="dk1"/>
                          </a:solidFill>
                          <a:effectLst/>
                          <a:latin typeface="+mn-lt"/>
                        </a:rPr>
                        <a:t>Laboratory Technician </a:t>
                      </a:r>
                      <a:endParaRPr lang="en-IN" b="0" dirty="0">
                        <a:latin typeface="+mn-lt"/>
                      </a:endParaRPr>
                    </a:p>
                  </a:txBody>
                  <a:tcPr/>
                </a:tc>
                <a:tc>
                  <a:txBody>
                    <a:bodyPr/>
                    <a:lstStyle/>
                    <a:p>
                      <a:r>
                        <a:rPr lang="en-US" dirty="0">
                          <a:latin typeface="+mn-lt"/>
                        </a:rPr>
                        <a:t>8E</a:t>
                      </a:r>
                    </a:p>
                  </a:txBody>
                  <a:tcPr/>
                </a:tc>
                <a:tc>
                  <a:txBody>
                    <a:bodyPr/>
                    <a:lstStyle/>
                    <a:p>
                      <a:r>
                        <a:rPr lang="en-US" dirty="0">
                          <a:latin typeface="+mn-lt"/>
                        </a:rPr>
                        <a:t>8E</a:t>
                      </a:r>
                    </a:p>
                  </a:txBody>
                  <a:tcPr/>
                </a:tc>
                <a:tc>
                  <a:txBody>
                    <a:bodyPr/>
                    <a:lstStyle/>
                    <a:p>
                      <a:r>
                        <a:rPr lang="en-US" dirty="0">
                          <a:latin typeface="+mn-lt"/>
                        </a:rPr>
                        <a:t>9E</a:t>
                      </a:r>
                    </a:p>
                  </a:txBody>
                  <a:tcPr/>
                </a:tc>
                <a:tc>
                  <a:txBody>
                    <a:bodyPr/>
                    <a:lstStyle/>
                    <a:p>
                      <a:r>
                        <a:rPr lang="en-US" dirty="0">
                          <a:latin typeface="+mn-lt"/>
                        </a:rPr>
                        <a:t>11E</a:t>
                      </a:r>
                    </a:p>
                  </a:txBody>
                  <a:tcPr/>
                </a:tc>
                <a:tc>
                  <a:txBody>
                    <a:bodyPr/>
                    <a:lstStyle/>
                    <a:p>
                      <a:r>
                        <a:rPr lang="en-US" dirty="0">
                          <a:latin typeface="+mn-lt"/>
                        </a:rPr>
                        <a:t>14E</a:t>
                      </a:r>
                    </a:p>
                  </a:txBody>
                  <a:tcPr/>
                </a:tc>
                <a:tc>
                  <a:txBody>
                    <a:bodyPr/>
                    <a:lstStyle/>
                    <a:p>
                      <a:r>
                        <a:rPr lang="en-US" dirty="0">
                          <a:latin typeface="+mn-lt"/>
                        </a:rPr>
                        <a:t>17E</a:t>
                      </a:r>
                    </a:p>
                  </a:txBody>
                  <a:tcPr/>
                </a:tc>
                <a:tc>
                  <a:txBody>
                    <a:bodyPr/>
                    <a:lstStyle/>
                    <a:p>
                      <a:r>
                        <a:rPr lang="en-US" dirty="0">
                          <a:latin typeface="+mn-lt"/>
                        </a:rPr>
                        <a:t>18E</a:t>
                      </a:r>
                    </a:p>
                  </a:txBody>
                  <a:tcPr/>
                </a:tc>
                <a:extLst>
                  <a:ext uri="{0D108BD9-81ED-4DB2-BD59-A6C34878D82A}">
                    <a16:rowId xmlns:a16="http://schemas.microsoft.com/office/drawing/2014/main" val="1754358857"/>
                  </a:ext>
                </a:extLst>
              </a:tr>
              <a:tr h="552989">
                <a:tc>
                  <a:txBody>
                    <a:bodyPr/>
                    <a:lstStyle/>
                    <a:p>
                      <a:r>
                        <a:rPr lang="en-US" dirty="0">
                          <a:latin typeface="+mn-lt"/>
                        </a:rPr>
                        <a:t>DEO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latin typeface="+mn-lt"/>
                        </a:rPr>
                        <a:t>1E</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latin typeface="+mn-lt"/>
                        </a:rPr>
                        <a:t>1E</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1E</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2442444445"/>
                  </a:ext>
                </a:extLst>
              </a:tr>
              <a:tr h="552989">
                <a:tc>
                  <a:txBody>
                    <a:bodyPr/>
                    <a:lstStyle/>
                    <a:p>
                      <a:r>
                        <a:rPr lang="en-US" dirty="0">
                          <a:latin typeface="+mn-lt"/>
                        </a:rPr>
                        <a:t>Sanitation Staff</a:t>
                      </a:r>
                    </a:p>
                  </a:txBody>
                  <a:tcPr/>
                </a:tc>
                <a:tc>
                  <a:txBody>
                    <a:bodyPr/>
                    <a:lstStyle/>
                    <a:p>
                      <a:r>
                        <a:rPr lang="en-US" dirty="0">
                          <a:latin typeface="+mn-lt"/>
                        </a:rPr>
                        <a:t>2E</a:t>
                      </a:r>
                    </a:p>
                  </a:txBody>
                  <a:tcPr/>
                </a:tc>
                <a:tc>
                  <a:txBody>
                    <a:bodyPr/>
                    <a:lstStyle/>
                    <a:p>
                      <a:r>
                        <a:rPr lang="en-US" dirty="0">
                          <a:latin typeface="+mn-lt"/>
                        </a:rPr>
                        <a:t>1E</a:t>
                      </a:r>
                    </a:p>
                  </a:txBody>
                  <a:tcPr/>
                </a:tc>
                <a:tc>
                  <a:txBody>
                    <a:bodyPr/>
                    <a:lstStyle/>
                    <a:p>
                      <a:r>
                        <a:rPr lang="en-US" dirty="0">
                          <a:latin typeface="+mn-lt"/>
                        </a:rPr>
                        <a:t>2E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a:ln>
                            <a:noFill/>
                          </a:ln>
                          <a:solidFill>
                            <a:prstClr val="black"/>
                          </a:solidFill>
                          <a:effectLst/>
                          <a:uLnTx/>
                          <a:uFillTx/>
                          <a:latin typeface="+mn-lt"/>
                        </a:rPr>
                        <a:t>2E</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u="none" strike="noStrike" kern="1200" cap="none" spc="0" normalizeH="0" baseline="0" noProof="0" dirty="0">
                          <a:ln>
                            <a:noFill/>
                          </a:ln>
                          <a:solidFill>
                            <a:prstClr val="black"/>
                          </a:solidFill>
                          <a:effectLst/>
                          <a:uLnTx/>
                          <a:uFillTx/>
                          <a:latin typeface="+mn-lt"/>
                        </a:rPr>
                        <a:t>2E</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r>
                        <a:rPr lang="en-US" dirty="0">
                          <a:latin typeface="+mn-lt"/>
                        </a:rPr>
                        <a:t>4E</a:t>
                      </a:r>
                    </a:p>
                  </a:txBody>
                  <a:tcPr/>
                </a:tc>
                <a:tc>
                  <a:txBody>
                    <a:bodyPr/>
                    <a:lstStyle/>
                    <a:p>
                      <a:r>
                        <a:rPr lang="en-US" dirty="0">
                          <a:latin typeface="+mn-lt"/>
                        </a:rPr>
                        <a:t>4E</a:t>
                      </a:r>
                    </a:p>
                  </a:txBody>
                  <a:tcPr/>
                </a:tc>
                <a:extLst>
                  <a:ext uri="{0D108BD9-81ED-4DB2-BD59-A6C34878D82A}">
                    <a16:rowId xmlns:a16="http://schemas.microsoft.com/office/drawing/2014/main" val="1067871942"/>
                  </a:ext>
                </a:extLst>
              </a:tr>
            </a:tbl>
          </a:graphicData>
        </a:graphic>
      </p:graphicFrame>
    </p:spTree>
    <p:extLst>
      <p:ext uri="{BB962C8B-B14F-4D97-AF65-F5344CB8AC3E}">
        <p14:creationId xmlns:p14="http://schemas.microsoft.com/office/powerpoint/2010/main" val="814665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256CA-CD90-4AD7-A5BE-25244CF3879B}"/>
              </a:ext>
            </a:extLst>
          </p:cNvPr>
          <p:cNvSpPr>
            <a:spLocks noGrp="1"/>
          </p:cNvSpPr>
          <p:nvPr>
            <p:ph type="title"/>
          </p:nvPr>
        </p:nvSpPr>
        <p:spPr>
          <a:xfrm>
            <a:off x="655958" y="317159"/>
            <a:ext cx="9868165" cy="1135441"/>
          </a:xfrm>
        </p:spPr>
        <p:txBody>
          <a:bodyPr>
            <a:normAutofit/>
          </a:bodyPr>
          <a:lstStyle/>
          <a:p>
            <a:r>
              <a:rPr lang="en-US" sz="4599" dirty="0"/>
              <a:t>Financial Support </a:t>
            </a:r>
            <a:endParaRPr lang="en-IN" sz="4599" dirty="0"/>
          </a:p>
        </p:txBody>
      </p:sp>
      <p:sp>
        <p:nvSpPr>
          <p:cNvPr id="3" name="Content Placeholder 2">
            <a:extLst>
              <a:ext uri="{FF2B5EF4-FFF2-40B4-BE49-F238E27FC236}">
                <a16:creationId xmlns:a16="http://schemas.microsoft.com/office/drawing/2014/main" id="{8ED64EAC-3A49-489E-BA14-6729EFCBA22C}"/>
              </a:ext>
            </a:extLst>
          </p:cNvPr>
          <p:cNvSpPr>
            <a:spLocks noGrp="1"/>
          </p:cNvSpPr>
          <p:nvPr>
            <p:ph idx="1"/>
          </p:nvPr>
        </p:nvSpPr>
        <p:spPr>
          <a:xfrm>
            <a:off x="406951" y="1382293"/>
            <a:ext cx="6389907" cy="5158549"/>
          </a:xfrm>
        </p:spPr>
        <p:txBody>
          <a:bodyPr>
            <a:normAutofit/>
          </a:bodyPr>
          <a:lstStyle/>
          <a:p>
            <a:pPr marL="0" indent="0" fontAlgn="base">
              <a:buNone/>
            </a:pPr>
            <a:r>
              <a:rPr lang="en-IN" sz="2800" dirty="0">
                <a:effectLst/>
                <a:ea typeface="Times New Roman" panose="02020603050405020304" pitchFamily="18" charset="0"/>
              </a:rPr>
              <a:t>Support to establish </a:t>
            </a:r>
            <a:r>
              <a:rPr lang="en-IN" sz="2800" b="1" dirty="0">
                <a:effectLst/>
                <a:ea typeface="Times New Roman" panose="02020603050405020304" pitchFamily="18" charset="0"/>
              </a:rPr>
              <a:t>District Integrated Public Health Labs in all the 730 districts</a:t>
            </a:r>
            <a:r>
              <a:rPr lang="en-IN" sz="2800" dirty="0">
                <a:effectLst/>
                <a:ea typeface="Times New Roman" panose="02020603050405020304" pitchFamily="18" charset="0"/>
              </a:rPr>
              <a:t> is being provided as </a:t>
            </a:r>
          </a:p>
          <a:p>
            <a:pPr lvl="1" indent="-342815" fontAlgn="base">
              <a:buFont typeface="Symbol" panose="05050102010706020507" pitchFamily="18" charset="2"/>
              <a:buChar char=""/>
            </a:pPr>
            <a:r>
              <a:rPr lang="en-IN" sz="2800" b="1" dirty="0">
                <a:ea typeface="Times New Roman" panose="02020603050405020304" pitchFamily="18" charset="0"/>
                <a:cs typeface="Myriad Pro"/>
              </a:rPr>
              <a:t>Capital Cost:</a:t>
            </a:r>
            <a:r>
              <a:rPr lang="en-IN" sz="2800" dirty="0">
                <a:ea typeface="Times New Roman" panose="02020603050405020304" pitchFamily="18" charset="0"/>
                <a:cs typeface="Myriad Pro"/>
              </a:rPr>
              <a:t>  </a:t>
            </a:r>
            <a:r>
              <a:rPr lang="en-IN" sz="2800" b="1" dirty="0">
                <a:ea typeface="Times New Roman" panose="02020603050405020304" pitchFamily="18" charset="0"/>
                <a:cs typeface="Myriad Pro"/>
              </a:rPr>
              <a:t>Rs. 1.25 Crore </a:t>
            </a:r>
            <a:r>
              <a:rPr lang="en-IN" sz="2800" dirty="0">
                <a:ea typeface="Times New Roman" panose="02020603050405020304" pitchFamily="18" charset="0"/>
                <a:cs typeface="Myriad Pro"/>
              </a:rPr>
              <a:t>per unit </a:t>
            </a:r>
            <a:endParaRPr lang="en-IN" sz="2800" dirty="0">
              <a:ea typeface="Times New Roman" panose="02020603050405020304" pitchFamily="18" charset="0"/>
            </a:endParaRPr>
          </a:p>
          <a:p>
            <a:pPr lvl="1" indent="-342815" fontAlgn="base">
              <a:buFont typeface="Symbol" panose="05050102010706020507" pitchFamily="18" charset="2"/>
              <a:buChar char=""/>
            </a:pPr>
            <a:r>
              <a:rPr lang="en-IN" sz="2800" b="1" dirty="0">
                <a:ea typeface="Times New Roman" panose="02020603050405020304" pitchFamily="18" charset="0"/>
                <a:cs typeface="Myriad Pro"/>
              </a:rPr>
              <a:t>Recurring Cost: Rs. 49.05 lakhs </a:t>
            </a:r>
            <a:r>
              <a:rPr lang="en-IN" sz="2800" dirty="0">
                <a:ea typeface="Times New Roman" panose="02020603050405020304" pitchFamily="18" charset="0"/>
                <a:cs typeface="Myriad Pro"/>
              </a:rPr>
              <a:t>per annum  </a:t>
            </a:r>
            <a:r>
              <a:rPr lang="en-IN" sz="2800" i="1" dirty="0">
                <a:ea typeface="Times New Roman" panose="02020603050405020304" pitchFamily="18" charset="0"/>
                <a:cs typeface="Myriad Pro"/>
              </a:rPr>
              <a:t>(from the second year of the scheme for the functional units till the end of the scheme period) </a:t>
            </a:r>
            <a:endParaRPr lang="en-IN" sz="2800" i="1" dirty="0">
              <a:ea typeface="Times New Roman" panose="02020603050405020304" pitchFamily="18" charset="0"/>
            </a:endParaRPr>
          </a:p>
        </p:txBody>
      </p:sp>
      <p:sp>
        <p:nvSpPr>
          <p:cNvPr id="6" name="Slide Number Placeholder 5">
            <a:extLst>
              <a:ext uri="{FF2B5EF4-FFF2-40B4-BE49-F238E27FC236}">
                <a16:creationId xmlns:a16="http://schemas.microsoft.com/office/drawing/2014/main" id="{C119FDFE-1751-47D5-996B-4B779DB83139}"/>
              </a:ext>
            </a:extLst>
          </p:cNvPr>
          <p:cNvSpPr>
            <a:spLocks noGrp="1"/>
          </p:cNvSpPr>
          <p:nvPr>
            <p:ph type="sldNum" sz="quarter" idx="12"/>
          </p:nvPr>
        </p:nvSpPr>
        <p:spPr>
          <a:xfrm>
            <a:off x="8804628" y="6355588"/>
            <a:ext cx="2742486" cy="365030"/>
          </a:xfrm>
        </p:spPr>
        <p:txBody>
          <a:bodyPr>
            <a:normAutofit/>
          </a:bodyPr>
          <a:lstStyle/>
          <a:p>
            <a:pPr>
              <a:spcAft>
                <a:spcPts val="600"/>
              </a:spcAft>
            </a:pPr>
            <a:fld id="{235D67F3-5786-4361-A0D9-EA4CA21D767E}" type="slidenum">
              <a:rPr lang="en-IN"/>
              <a:pPr>
                <a:spcAft>
                  <a:spcPts val="600"/>
                </a:spcAft>
              </a:pPr>
              <a:t>28</a:t>
            </a:fld>
            <a:endParaRPr lang="en-IN"/>
          </a:p>
        </p:txBody>
      </p:sp>
      <p:graphicFrame>
        <p:nvGraphicFramePr>
          <p:cNvPr id="4" name="Table 5">
            <a:extLst>
              <a:ext uri="{FF2B5EF4-FFF2-40B4-BE49-F238E27FC236}">
                <a16:creationId xmlns:a16="http://schemas.microsoft.com/office/drawing/2014/main" id="{FBE3AE03-A939-44C9-9E85-3CD03A3B92B0}"/>
              </a:ext>
            </a:extLst>
          </p:cNvPr>
          <p:cNvGraphicFramePr>
            <a:graphicFrameLocks noGrp="1"/>
          </p:cNvGraphicFramePr>
          <p:nvPr>
            <p:extLst>
              <p:ext uri="{D42A27DB-BD31-4B8C-83A1-F6EECF244321}">
                <p14:modId xmlns:p14="http://schemas.microsoft.com/office/powerpoint/2010/main" val="1918184377"/>
              </p:ext>
            </p:extLst>
          </p:nvPr>
        </p:nvGraphicFramePr>
        <p:xfrm>
          <a:off x="7045864" y="701040"/>
          <a:ext cx="4861595" cy="5839802"/>
        </p:xfrm>
        <a:graphic>
          <a:graphicData uri="http://schemas.openxmlformats.org/drawingml/2006/table">
            <a:tbl>
              <a:tblPr firstRow="1" bandRow="1">
                <a:tableStyleId>{B301B821-A1FF-4177-AEE7-76D212191A09}</a:tableStyleId>
              </a:tblPr>
              <a:tblGrid>
                <a:gridCol w="3150355">
                  <a:extLst>
                    <a:ext uri="{9D8B030D-6E8A-4147-A177-3AD203B41FA5}">
                      <a16:colId xmlns:a16="http://schemas.microsoft.com/office/drawing/2014/main" val="439596517"/>
                    </a:ext>
                  </a:extLst>
                </a:gridCol>
                <a:gridCol w="1711240">
                  <a:extLst>
                    <a:ext uri="{9D8B030D-6E8A-4147-A177-3AD203B41FA5}">
                      <a16:colId xmlns:a16="http://schemas.microsoft.com/office/drawing/2014/main" val="3854182727"/>
                    </a:ext>
                  </a:extLst>
                </a:gridCol>
              </a:tblGrid>
              <a:tr h="1276247">
                <a:tc>
                  <a:txBody>
                    <a:bodyPr/>
                    <a:lstStyle/>
                    <a:p>
                      <a:r>
                        <a:rPr lang="en-IN" sz="3200" b="1" dirty="0"/>
                        <a:t>State specific physical targets</a:t>
                      </a:r>
                    </a:p>
                  </a:txBody>
                  <a:tcPr marL="91719" marR="91719" marT="45860" marB="45860"/>
                </a:tc>
                <a:tc>
                  <a:txBody>
                    <a:bodyPr/>
                    <a:lstStyle/>
                    <a:p>
                      <a:pPr algn="ctr"/>
                      <a:r>
                        <a:rPr lang="en-IN" sz="3200" b="1" dirty="0"/>
                        <a:t>Total Units</a:t>
                      </a:r>
                    </a:p>
                  </a:txBody>
                  <a:tcPr marL="91719" marR="91719" marT="45860" marB="45860"/>
                </a:tc>
                <a:extLst>
                  <a:ext uri="{0D108BD9-81ED-4DB2-BD59-A6C34878D82A}">
                    <a16:rowId xmlns:a16="http://schemas.microsoft.com/office/drawing/2014/main" val="2450123032"/>
                  </a:ext>
                </a:extLst>
              </a:tr>
              <a:tr h="668342">
                <a:tc>
                  <a:txBody>
                    <a:bodyPr/>
                    <a:lstStyle/>
                    <a:p>
                      <a:r>
                        <a:rPr lang="en-US" sz="3200" b="0" dirty="0"/>
                        <a:t>Bihar</a:t>
                      </a:r>
                      <a:endParaRPr lang="en-IN" sz="3200" b="0" dirty="0"/>
                    </a:p>
                  </a:txBody>
                  <a:tcPr marL="91719" marR="91719" marT="45860" marB="45860"/>
                </a:tc>
                <a:tc>
                  <a:txBody>
                    <a:bodyPr/>
                    <a:lstStyle/>
                    <a:p>
                      <a:pPr algn="ctr"/>
                      <a:r>
                        <a:rPr lang="en-US" sz="3200" b="0" dirty="0"/>
                        <a:t>38</a:t>
                      </a:r>
                      <a:endParaRPr lang="en-IN" sz="3200" b="0" dirty="0"/>
                    </a:p>
                  </a:txBody>
                  <a:tcPr marL="91719" marR="91719" marT="45860" marB="45860"/>
                </a:tc>
                <a:extLst>
                  <a:ext uri="{0D108BD9-81ED-4DB2-BD59-A6C34878D82A}">
                    <a16:rowId xmlns:a16="http://schemas.microsoft.com/office/drawing/2014/main" val="2805225461"/>
                  </a:ext>
                </a:extLst>
              </a:tr>
              <a:tr h="668342">
                <a:tc>
                  <a:txBody>
                    <a:bodyPr/>
                    <a:lstStyle/>
                    <a:p>
                      <a:r>
                        <a:rPr lang="en-US" sz="3200" b="0" dirty="0"/>
                        <a:t>Chhattisgarh</a:t>
                      </a:r>
                      <a:endParaRPr lang="en-IN" sz="3200" b="0" dirty="0"/>
                    </a:p>
                  </a:txBody>
                  <a:tcPr marL="91719" marR="91719" marT="45860" marB="45860"/>
                </a:tc>
                <a:tc>
                  <a:txBody>
                    <a:bodyPr/>
                    <a:lstStyle/>
                    <a:p>
                      <a:pPr algn="ctr"/>
                      <a:r>
                        <a:rPr lang="en-US" sz="3200" b="0" dirty="0"/>
                        <a:t>28</a:t>
                      </a:r>
                      <a:endParaRPr lang="en-IN" sz="3200" b="0" dirty="0"/>
                    </a:p>
                  </a:txBody>
                  <a:tcPr marL="91719" marR="91719" marT="45860" marB="45860"/>
                </a:tc>
                <a:extLst>
                  <a:ext uri="{0D108BD9-81ED-4DB2-BD59-A6C34878D82A}">
                    <a16:rowId xmlns:a16="http://schemas.microsoft.com/office/drawing/2014/main" val="4003999433"/>
                  </a:ext>
                </a:extLst>
              </a:tr>
              <a:tr h="668342">
                <a:tc>
                  <a:txBody>
                    <a:bodyPr/>
                    <a:lstStyle/>
                    <a:p>
                      <a:r>
                        <a:rPr lang="en-US" sz="3200" b="0" dirty="0"/>
                        <a:t>Jharkhand </a:t>
                      </a:r>
                      <a:endParaRPr lang="en-IN" sz="3200" b="0" dirty="0"/>
                    </a:p>
                  </a:txBody>
                  <a:tcPr marL="91719" marR="91719" marT="45860" marB="45860"/>
                </a:tc>
                <a:tc>
                  <a:txBody>
                    <a:bodyPr/>
                    <a:lstStyle/>
                    <a:p>
                      <a:pPr algn="ctr"/>
                      <a:r>
                        <a:rPr lang="en-US" sz="3200" b="0" dirty="0"/>
                        <a:t>24</a:t>
                      </a:r>
                      <a:endParaRPr lang="en-IN" sz="3200" b="0" dirty="0"/>
                    </a:p>
                  </a:txBody>
                  <a:tcPr marL="91719" marR="91719" marT="45860" marB="45860"/>
                </a:tc>
                <a:extLst>
                  <a:ext uri="{0D108BD9-81ED-4DB2-BD59-A6C34878D82A}">
                    <a16:rowId xmlns:a16="http://schemas.microsoft.com/office/drawing/2014/main" val="3701361404"/>
                  </a:ext>
                </a:extLst>
              </a:tr>
              <a:tr h="736721">
                <a:tc>
                  <a:txBody>
                    <a:bodyPr/>
                    <a:lstStyle/>
                    <a:p>
                      <a:r>
                        <a:rPr lang="en-US" sz="3200" b="0" dirty="0"/>
                        <a:t>Madhya Pradesh </a:t>
                      </a:r>
                      <a:endParaRPr lang="en-IN" sz="3200" b="0" dirty="0"/>
                    </a:p>
                  </a:txBody>
                  <a:tcPr marL="91719" marR="91719" marT="45860" marB="45860"/>
                </a:tc>
                <a:tc>
                  <a:txBody>
                    <a:bodyPr/>
                    <a:lstStyle/>
                    <a:p>
                      <a:pPr algn="ctr"/>
                      <a:r>
                        <a:rPr lang="en-US" sz="3200" b="0" dirty="0"/>
                        <a:t>55</a:t>
                      </a:r>
                      <a:endParaRPr lang="en-IN" sz="3200" b="0" dirty="0"/>
                    </a:p>
                  </a:txBody>
                  <a:tcPr marL="91719" marR="91719" marT="45860" marB="45860"/>
                </a:tc>
                <a:extLst>
                  <a:ext uri="{0D108BD9-81ED-4DB2-BD59-A6C34878D82A}">
                    <a16:rowId xmlns:a16="http://schemas.microsoft.com/office/drawing/2014/main" val="3450099353"/>
                  </a:ext>
                </a:extLst>
              </a:tr>
              <a:tr h="668342">
                <a:tc>
                  <a:txBody>
                    <a:bodyPr/>
                    <a:lstStyle/>
                    <a:p>
                      <a:r>
                        <a:rPr lang="en-US" sz="3200" b="0" dirty="0"/>
                        <a:t>Uttar Pradesh  </a:t>
                      </a:r>
                      <a:endParaRPr lang="en-IN" sz="3200" b="0" dirty="0"/>
                    </a:p>
                  </a:txBody>
                  <a:tcPr marL="91719" marR="91719" marT="45860" marB="45860"/>
                </a:tc>
                <a:tc>
                  <a:txBody>
                    <a:bodyPr/>
                    <a:lstStyle/>
                    <a:p>
                      <a:pPr algn="ctr"/>
                      <a:r>
                        <a:rPr lang="en-US" sz="3200" b="0" dirty="0"/>
                        <a:t>75</a:t>
                      </a:r>
                      <a:endParaRPr lang="en-IN" sz="3200" b="0" dirty="0"/>
                    </a:p>
                  </a:txBody>
                  <a:tcPr marL="91719" marR="91719" marT="45860" marB="45860"/>
                </a:tc>
                <a:extLst>
                  <a:ext uri="{0D108BD9-81ED-4DB2-BD59-A6C34878D82A}">
                    <a16:rowId xmlns:a16="http://schemas.microsoft.com/office/drawing/2014/main" val="995398058"/>
                  </a:ext>
                </a:extLst>
              </a:tr>
              <a:tr h="1153466">
                <a:tc>
                  <a:txBody>
                    <a:bodyPr/>
                    <a:lstStyle/>
                    <a:p>
                      <a:r>
                        <a:rPr lang="en-US" sz="3200" b="0" dirty="0"/>
                        <a:t>Uttarakhand </a:t>
                      </a:r>
                      <a:endParaRPr lang="en-IN" sz="3200" b="0" dirty="0"/>
                    </a:p>
                  </a:txBody>
                  <a:tcPr marL="91719" marR="91719" marT="45860" marB="45860"/>
                </a:tc>
                <a:tc>
                  <a:txBody>
                    <a:bodyPr/>
                    <a:lstStyle/>
                    <a:p>
                      <a:pPr algn="ctr"/>
                      <a:r>
                        <a:rPr lang="en-US" sz="3200" b="0" dirty="0"/>
                        <a:t>13</a:t>
                      </a:r>
                      <a:endParaRPr lang="en-IN" sz="3200" b="0" dirty="0"/>
                    </a:p>
                  </a:txBody>
                  <a:tcPr marL="91719" marR="91719" marT="45860" marB="45860"/>
                </a:tc>
                <a:extLst>
                  <a:ext uri="{0D108BD9-81ED-4DB2-BD59-A6C34878D82A}">
                    <a16:rowId xmlns:a16="http://schemas.microsoft.com/office/drawing/2014/main" val="3857268021"/>
                  </a:ext>
                </a:extLst>
              </a:tr>
            </a:tbl>
          </a:graphicData>
        </a:graphic>
      </p:graphicFrame>
    </p:spTree>
    <p:extLst>
      <p:ext uri="{BB962C8B-B14F-4D97-AF65-F5344CB8AC3E}">
        <p14:creationId xmlns:p14="http://schemas.microsoft.com/office/powerpoint/2010/main" val="1345977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91761E-B64D-CD79-2ECE-6CD8781A5907}"/>
              </a:ext>
            </a:extLst>
          </p:cNvPr>
          <p:cNvSpPr txBox="1"/>
          <p:nvPr/>
        </p:nvSpPr>
        <p:spPr>
          <a:xfrm>
            <a:off x="4574631" y="10262"/>
            <a:ext cx="6191022" cy="523220"/>
          </a:xfrm>
          <a:prstGeom prst="rect">
            <a:avLst/>
          </a:prstGeom>
          <a:noFill/>
        </p:spPr>
        <p:txBody>
          <a:bodyPr wrap="square" rtlCol="0">
            <a:spAutoFit/>
          </a:bodyPr>
          <a:lstStyle/>
          <a:p>
            <a:pPr defTabSz="457200">
              <a:spcBef>
                <a:spcPct val="0"/>
              </a:spcBef>
            </a:pPr>
            <a:r>
              <a:rPr lang="en-US" sz="2800" cap="all" dirty="0">
                <a:solidFill>
                  <a:schemeClr val="tx1">
                    <a:lumMod val="75000"/>
                    <a:lumOff val="25000"/>
                  </a:schemeClr>
                </a:solidFill>
                <a:latin typeface="+mj-lt"/>
                <a:ea typeface="+mj-ea"/>
                <a:cs typeface="+mj-cs"/>
              </a:rPr>
              <a:t>Roadmap for Implementation</a:t>
            </a:r>
          </a:p>
        </p:txBody>
      </p:sp>
      <p:graphicFrame>
        <p:nvGraphicFramePr>
          <p:cNvPr id="7" name="TextBox 2">
            <a:extLst>
              <a:ext uri="{FF2B5EF4-FFF2-40B4-BE49-F238E27FC236}">
                <a16:creationId xmlns:a16="http://schemas.microsoft.com/office/drawing/2014/main" id="{BE35A4C8-0A4A-8A2D-8390-276189542B9A}"/>
              </a:ext>
            </a:extLst>
          </p:cNvPr>
          <p:cNvGraphicFramePr/>
          <p:nvPr>
            <p:extLst>
              <p:ext uri="{D42A27DB-BD31-4B8C-83A1-F6EECF244321}">
                <p14:modId xmlns:p14="http://schemas.microsoft.com/office/powerpoint/2010/main" val="1588689264"/>
              </p:ext>
            </p:extLst>
          </p:nvPr>
        </p:nvGraphicFramePr>
        <p:xfrm>
          <a:off x="3556000" y="518262"/>
          <a:ext cx="8554719" cy="6227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descr="Open doors">
            <a:extLst>
              <a:ext uri="{FF2B5EF4-FFF2-40B4-BE49-F238E27FC236}">
                <a16:creationId xmlns:a16="http://schemas.microsoft.com/office/drawing/2014/main" id="{EDBBF54E-8AFC-2EB8-1884-AAF51EE1DD10}"/>
              </a:ext>
            </a:extLst>
          </p:cNvPr>
          <p:cNvPicPr>
            <a:picLocks noChangeAspect="1"/>
          </p:cNvPicPr>
          <p:nvPr/>
        </p:nvPicPr>
        <p:blipFill rotWithShape="1">
          <a:blip r:embed="rId7"/>
          <a:srcRect l="41033" r="13636" b="-1"/>
          <a:stretch/>
        </p:blipFill>
        <p:spPr>
          <a:xfrm>
            <a:off x="1" y="518262"/>
            <a:ext cx="3647439" cy="6339737"/>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718661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4AAC9-D1D8-FC42-8596-8C428690ADB3}"/>
              </a:ext>
            </a:extLst>
          </p:cNvPr>
          <p:cNvSpPr>
            <a:spLocks noGrp="1"/>
          </p:cNvSpPr>
          <p:nvPr>
            <p:ph type="title"/>
          </p:nvPr>
        </p:nvSpPr>
        <p:spPr>
          <a:xfrm>
            <a:off x="0" y="327643"/>
            <a:ext cx="12188825" cy="773233"/>
          </a:xfrm>
          <a:noFill/>
        </p:spPr>
        <p:txBody>
          <a:bodyPr>
            <a:normAutofit/>
          </a:bodyPr>
          <a:lstStyle/>
          <a:p>
            <a:pPr algn="ctr"/>
            <a:r>
              <a:rPr lang="en-US" sz="3600" b="1" dirty="0">
                <a:latin typeface="CordiaUPC" panose="020B0304020202020204" pitchFamily="34" charset="-34"/>
                <a:cs typeface="CordiaUPC" panose="020B0304020202020204" pitchFamily="34" charset="-34"/>
              </a:rPr>
              <a:t>Out of Pocket Expenditure by Health Care Function, NHA 2017-18</a:t>
            </a:r>
          </a:p>
        </p:txBody>
      </p:sp>
      <p:sp>
        <p:nvSpPr>
          <p:cNvPr id="3" name="Content Placeholder 2">
            <a:extLst>
              <a:ext uri="{FF2B5EF4-FFF2-40B4-BE49-F238E27FC236}">
                <a16:creationId xmlns:a16="http://schemas.microsoft.com/office/drawing/2014/main" id="{C04C68E2-0A58-B240-905E-D5DD92BBDE9C}"/>
              </a:ext>
            </a:extLst>
          </p:cNvPr>
          <p:cNvSpPr>
            <a:spLocks noGrp="1"/>
          </p:cNvSpPr>
          <p:nvPr>
            <p:ph idx="1"/>
          </p:nvPr>
        </p:nvSpPr>
        <p:spPr>
          <a:xfrm>
            <a:off x="426481" y="1739089"/>
            <a:ext cx="10750737" cy="587334"/>
          </a:xfrm>
        </p:spPr>
        <p:txBody>
          <a:bodyPr>
            <a:normAutofit/>
          </a:bodyPr>
          <a:lstStyle/>
          <a:p>
            <a:pPr marL="0" indent="0">
              <a:buNone/>
            </a:pPr>
            <a:endParaRPr lang="en-US" sz="2400" dirty="0"/>
          </a:p>
          <a:p>
            <a:pPr marL="0" indent="0">
              <a:buNone/>
            </a:pPr>
            <a:endParaRPr lang="en-US" sz="2400" dirty="0"/>
          </a:p>
          <a:p>
            <a:pPr marL="0" indent="0">
              <a:buNone/>
            </a:pPr>
            <a:endParaRPr lang="en-US" sz="2400" dirty="0"/>
          </a:p>
        </p:txBody>
      </p:sp>
      <p:sp>
        <p:nvSpPr>
          <p:cNvPr id="11" name="TextBox 10">
            <a:extLst>
              <a:ext uri="{FF2B5EF4-FFF2-40B4-BE49-F238E27FC236}">
                <a16:creationId xmlns:a16="http://schemas.microsoft.com/office/drawing/2014/main" id="{C00F9370-8130-B445-9D74-AF06AD042277}"/>
              </a:ext>
            </a:extLst>
          </p:cNvPr>
          <p:cNvSpPr txBox="1"/>
          <p:nvPr/>
        </p:nvSpPr>
        <p:spPr>
          <a:xfrm>
            <a:off x="814176" y="5903249"/>
            <a:ext cx="11184376" cy="954107"/>
          </a:xfrm>
          <a:prstGeom prst="rect">
            <a:avLst/>
          </a:prstGeom>
          <a:noFill/>
        </p:spPr>
        <p:txBody>
          <a:bodyPr wrap="square" rtlCol="0">
            <a:spAutoFit/>
          </a:bodyPr>
          <a:lstStyle/>
          <a:p>
            <a:r>
              <a:rPr lang="en-US" sz="1400" b="1" i="1" dirty="0"/>
              <a:t>*</a:t>
            </a:r>
            <a:r>
              <a:rPr lang="en-US" sz="1400" i="1" dirty="0"/>
              <a:t>Expenditure on Medicines includes prescribed medicines and over-the-counter medicines.</a:t>
            </a:r>
            <a:endParaRPr lang="en-IN" sz="1400" i="1" dirty="0"/>
          </a:p>
          <a:p>
            <a:r>
              <a:rPr lang="en-US" sz="1400" b="1" i="1" dirty="0"/>
              <a:t>**</a:t>
            </a:r>
            <a:r>
              <a:rPr lang="en-US" sz="1400" i="1" dirty="0"/>
              <a:t>Others include specialized day curative care, home-based curative care, patient transportation, laboratory &amp; imaging services, therapeutic appliances and other medical non-durable goods and other functions.</a:t>
            </a:r>
            <a:endParaRPr lang="en-IN" sz="1400" i="1" dirty="0"/>
          </a:p>
          <a:p>
            <a:endParaRPr lang="en-US" sz="1400" i="1" dirty="0"/>
          </a:p>
        </p:txBody>
      </p:sp>
      <p:graphicFrame>
        <p:nvGraphicFramePr>
          <p:cNvPr id="12" name="Chart 11">
            <a:extLst>
              <a:ext uri="{FF2B5EF4-FFF2-40B4-BE49-F238E27FC236}">
                <a16:creationId xmlns:a16="http://schemas.microsoft.com/office/drawing/2014/main" id="{3DCE6058-7090-434A-AC20-84CB57349DD5}"/>
              </a:ext>
            </a:extLst>
          </p:cNvPr>
          <p:cNvGraphicFramePr>
            <a:graphicFrameLocks/>
          </p:cNvGraphicFramePr>
          <p:nvPr>
            <p:extLst>
              <p:ext uri="{D42A27DB-BD31-4B8C-83A1-F6EECF244321}">
                <p14:modId xmlns:p14="http://schemas.microsoft.com/office/powerpoint/2010/main" val="1202993960"/>
              </p:ext>
            </p:extLst>
          </p:nvPr>
        </p:nvGraphicFramePr>
        <p:xfrm>
          <a:off x="814176" y="1078091"/>
          <a:ext cx="10750737" cy="47411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7410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BF248B-1CD7-04BE-3F9A-B26067089519}"/>
              </a:ext>
            </a:extLst>
          </p:cNvPr>
          <p:cNvSpPr>
            <a:spLocks noGrp="1"/>
          </p:cNvSpPr>
          <p:nvPr>
            <p:ph type="title"/>
          </p:nvPr>
        </p:nvSpPr>
        <p:spPr>
          <a:xfrm>
            <a:off x="4815280" y="559543"/>
            <a:ext cx="6527080" cy="619017"/>
          </a:xfrm>
        </p:spPr>
        <p:txBody>
          <a:bodyPr>
            <a:normAutofit fontScale="90000"/>
          </a:bodyPr>
          <a:lstStyle/>
          <a:p>
            <a:r>
              <a:rPr lang="en-US" dirty="0"/>
              <a:t>Roadmap for Implementation (contd.)</a:t>
            </a:r>
            <a:endParaRPr lang="en-IN" dirty="0"/>
          </a:p>
        </p:txBody>
      </p:sp>
      <p:sp>
        <p:nvSpPr>
          <p:cNvPr id="4" name="Content Placeholder 3">
            <a:extLst>
              <a:ext uri="{FF2B5EF4-FFF2-40B4-BE49-F238E27FC236}">
                <a16:creationId xmlns:a16="http://schemas.microsoft.com/office/drawing/2014/main" id="{9BCC385A-16DC-4915-1CC6-DFAD2C2B93AC}"/>
              </a:ext>
            </a:extLst>
          </p:cNvPr>
          <p:cNvSpPr>
            <a:spLocks noGrp="1"/>
          </p:cNvSpPr>
          <p:nvPr>
            <p:ph idx="1"/>
          </p:nvPr>
        </p:nvSpPr>
        <p:spPr>
          <a:xfrm>
            <a:off x="4657345" y="1178560"/>
            <a:ext cx="7534655" cy="5679440"/>
          </a:xfrm>
        </p:spPr>
        <p:txBody>
          <a:bodyPr>
            <a:normAutofit/>
          </a:bodyPr>
          <a:lstStyle/>
          <a:p>
            <a:pPr marL="114300">
              <a:spcBef>
                <a:spcPts val="600"/>
              </a:spcBef>
            </a:pPr>
            <a:r>
              <a:rPr lang="en-US" sz="1800" dirty="0"/>
              <a:t>Layout finalization- Frequent meetings with engineers, program officers, DPs</a:t>
            </a:r>
          </a:p>
          <a:p>
            <a:pPr marL="0" indent="0">
              <a:spcBef>
                <a:spcPts val="600"/>
              </a:spcBef>
              <a:buNone/>
            </a:pPr>
            <a:r>
              <a:rPr lang="en-US" sz="1800" b="1" dirty="0"/>
              <a:t>Design consideration- </a:t>
            </a:r>
          </a:p>
          <a:p>
            <a:pPr marL="342900" indent="-342900">
              <a:spcBef>
                <a:spcPts val="600"/>
              </a:spcBef>
              <a:buAutoNum type="arabicPeriod"/>
            </a:pPr>
            <a:r>
              <a:rPr lang="en-US" sz="1800" dirty="0"/>
              <a:t>Program requirements as per national guidelines </a:t>
            </a:r>
          </a:p>
          <a:p>
            <a:pPr marL="342900" indent="-342900">
              <a:spcBef>
                <a:spcPts val="600"/>
              </a:spcBef>
              <a:buAutoNum type="arabicPeriod"/>
            </a:pPr>
            <a:r>
              <a:rPr lang="en-US" sz="1800" dirty="0"/>
              <a:t>Access control for restricted entry </a:t>
            </a:r>
          </a:p>
          <a:p>
            <a:pPr marL="342900" indent="-342900">
              <a:spcBef>
                <a:spcPts val="600"/>
              </a:spcBef>
              <a:buFont typeface="Wingdings 2" panose="05020102010507070707" pitchFamily="18" charset="2"/>
              <a:buAutoNum type="arabicPeriod"/>
            </a:pPr>
            <a:r>
              <a:rPr lang="en-US" sz="1800" dirty="0"/>
              <a:t>Installation of AHU for high containment areas (bacteriology, mycobacteriology, and virology) in the farthest corner of the facility</a:t>
            </a:r>
          </a:p>
          <a:p>
            <a:pPr marL="114300">
              <a:spcBef>
                <a:spcPts val="600"/>
              </a:spcBef>
            </a:pPr>
            <a:r>
              <a:rPr lang="en-US" sz="1800" dirty="0"/>
              <a:t>Institutionalization of integration through joint efforts including  program officers at State and District levels.</a:t>
            </a:r>
          </a:p>
          <a:p>
            <a:pPr marL="114300">
              <a:spcBef>
                <a:spcPts val="600"/>
              </a:spcBef>
            </a:pPr>
            <a:r>
              <a:rPr lang="en-US" sz="1800" dirty="0"/>
              <a:t>Visits to the site by the program officers to ensure adherence to the program requirements</a:t>
            </a:r>
          </a:p>
          <a:p>
            <a:pPr marL="114300">
              <a:spcBef>
                <a:spcPts val="600"/>
              </a:spcBef>
            </a:pPr>
            <a:r>
              <a:rPr lang="en-US" sz="1800" dirty="0"/>
              <a:t>Capacity Building of the Laboratory staff</a:t>
            </a:r>
          </a:p>
          <a:p>
            <a:pPr marL="114300">
              <a:spcBef>
                <a:spcPts val="600"/>
              </a:spcBef>
            </a:pPr>
            <a:r>
              <a:rPr lang="en-US" sz="1800" dirty="0"/>
              <a:t>Reporting and Monitoring of data through IHIP </a:t>
            </a:r>
          </a:p>
          <a:p>
            <a:pPr marL="114300">
              <a:spcBef>
                <a:spcPts val="600"/>
              </a:spcBef>
            </a:pPr>
            <a:r>
              <a:rPr lang="en-US" sz="1800" dirty="0"/>
              <a:t>Quality certification of the lab under NQAS, NABL, EQAS and ILC. </a:t>
            </a:r>
          </a:p>
        </p:txBody>
      </p:sp>
      <p:pic>
        <p:nvPicPr>
          <p:cNvPr id="2" name="Picture 1" descr="Draft drawing of a floor plan">
            <a:extLst>
              <a:ext uri="{FF2B5EF4-FFF2-40B4-BE49-F238E27FC236}">
                <a16:creationId xmlns:a16="http://schemas.microsoft.com/office/drawing/2014/main" id="{62E36429-A26D-3536-44FC-A68A3049AF48}"/>
              </a:ext>
            </a:extLst>
          </p:cNvPr>
          <p:cNvPicPr>
            <a:picLocks noChangeAspect="1"/>
          </p:cNvPicPr>
          <p:nvPr/>
        </p:nvPicPr>
        <p:blipFill rotWithShape="1">
          <a:blip r:embed="rId2"/>
          <a:srcRect l="38807" r="14554" b="1"/>
          <a:stretch/>
        </p:blipFill>
        <p:spPr>
          <a:xfrm>
            <a:off x="36858" y="0"/>
            <a:ext cx="4541520" cy="6858000"/>
          </a:xfrm>
          <a:prstGeom prst="rect">
            <a:avLst/>
          </a:prstGeom>
          <a:effectLst/>
        </p:spPr>
      </p:pic>
    </p:spTree>
    <p:extLst>
      <p:ext uri="{BB962C8B-B14F-4D97-AF65-F5344CB8AC3E}">
        <p14:creationId xmlns:p14="http://schemas.microsoft.com/office/powerpoint/2010/main" val="193176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dical personnel posing for a photo&#10;&#10;Description automatically generated with low confidence">
            <a:extLst>
              <a:ext uri="{FF2B5EF4-FFF2-40B4-BE49-F238E27FC236}">
                <a16:creationId xmlns:a16="http://schemas.microsoft.com/office/drawing/2014/main" id="{379A146B-0900-40E7-9F8D-2E4A3086DF26}"/>
              </a:ext>
            </a:extLst>
          </p:cNvPr>
          <p:cNvPicPr>
            <a:picLocks noChangeAspect="1"/>
          </p:cNvPicPr>
          <p:nvPr/>
        </p:nvPicPr>
        <p:blipFill rotWithShape="1">
          <a:blip r:embed="rId2"/>
          <a:srcRect t="6267"/>
          <a:stretch/>
        </p:blipFill>
        <p:spPr>
          <a:xfrm>
            <a:off x="20" y="1282"/>
            <a:ext cx="12191980" cy="6856718"/>
          </a:xfrm>
          <a:prstGeom prst="rect">
            <a:avLst/>
          </a:prstGeom>
        </p:spPr>
      </p:pic>
    </p:spTree>
    <p:extLst>
      <p:ext uri="{BB962C8B-B14F-4D97-AF65-F5344CB8AC3E}">
        <p14:creationId xmlns:p14="http://schemas.microsoft.com/office/powerpoint/2010/main" val="908405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2B62F75-443D-26BF-53D7-2E390E990AAB}"/>
              </a:ext>
            </a:extLst>
          </p:cNvPr>
          <p:cNvPicPr>
            <a:picLocks noChangeAspect="1"/>
          </p:cNvPicPr>
          <p:nvPr/>
        </p:nvPicPr>
        <p:blipFill>
          <a:blip r:embed="rId2"/>
          <a:stretch>
            <a:fillRect/>
          </a:stretch>
        </p:blipFill>
        <p:spPr>
          <a:xfrm>
            <a:off x="8449784" y="646246"/>
            <a:ext cx="3596807" cy="4471038"/>
          </a:xfrm>
          <a:prstGeom prst="rect">
            <a:avLst/>
          </a:prstGeom>
        </p:spPr>
      </p:pic>
      <p:sp>
        <p:nvSpPr>
          <p:cNvPr id="4" name="Title 3">
            <a:extLst>
              <a:ext uri="{FF2B5EF4-FFF2-40B4-BE49-F238E27FC236}">
                <a16:creationId xmlns:a16="http://schemas.microsoft.com/office/drawing/2014/main" id="{0F700095-2EDF-4B37-4613-1C08D01B271D}"/>
              </a:ext>
            </a:extLst>
          </p:cNvPr>
          <p:cNvSpPr>
            <a:spLocks noGrp="1"/>
          </p:cNvSpPr>
          <p:nvPr>
            <p:ph type="title"/>
          </p:nvPr>
        </p:nvSpPr>
        <p:spPr>
          <a:xfrm>
            <a:off x="804672" y="877824"/>
            <a:ext cx="5294376" cy="3072384"/>
          </a:xfrm>
        </p:spPr>
        <p:txBody>
          <a:bodyPr vert="horz" lIns="91440" tIns="45720" rIns="91440" bIns="45720" rtlCol="0" anchor="b">
            <a:normAutofit/>
          </a:bodyPr>
          <a:lstStyle/>
          <a:p>
            <a:r>
              <a:rPr lang="en-US" sz="5400" kern="1200">
                <a:solidFill>
                  <a:schemeClr val="tx1"/>
                </a:solidFill>
                <a:latin typeface="+mj-lt"/>
                <a:ea typeface="+mj-ea"/>
                <a:cs typeface="+mj-cs"/>
              </a:rPr>
              <a:t>THANK YOU </a:t>
            </a:r>
          </a:p>
        </p:txBody>
      </p:sp>
      <p:sp>
        <p:nvSpPr>
          <p:cNvPr id="5" name="Text Placeholder 4">
            <a:extLst>
              <a:ext uri="{FF2B5EF4-FFF2-40B4-BE49-F238E27FC236}">
                <a16:creationId xmlns:a16="http://schemas.microsoft.com/office/drawing/2014/main" id="{BA701E7B-ADDD-8688-E74B-D0F018B329C3}"/>
              </a:ext>
            </a:extLst>
          </p:cNvPr>
          <p:cNvSpPr>
            <a:spLocks noGrp="1"/>
          </p:cNvSpPr>
          <p:nvPr>
            <p:ph type="body" idx="1"/>
          </p:nvPr>
        </p:nvSpPr>
        <p:spPr>
          <a:xfrm>
            <a:off x="145409" y="4096512"/>
            <a:ext cx="8304375" cy="1155525"/>
          </a:xfrm>
        </p:spPr>
        <p:txBody>
          <a:bodyPr vert="horz" lIns="91440" tIns="45720" rIns="91440" bIns="45720" rtlCol="0" anchor="t">
            <a:normAutofit/>
          </a:bodyPr>
          <a:lstStyle/>
          <a:p>
            <a:r>
              <a:rPr lang="en-US" sz="1700" b="1" kern="1200" dirty="0">
                <a:solidFill>
                  <a:schemeClr val="tx1"/>
                </a:solidFill>
                <a:latin typeface="+mn-lt"/>
                <a:ea typeface="+mn-ea"/>
                <a:cs typeface="+mn-cs"/>
              </a:rPr>
              <a:t>Link for IPHL-</a:t>
            </a:r>
            <a:r>
              <a:rPr lang="en-US" cap="none" dirty="0"/>
              <a:t>https://nhsrcindia.org/sites/default/files/guidelines%20on%20integrated%20public%20health%20laboratories_dt%2007%20jan.pdf</a:t>
            </a:r>
            <a:endParaRPr lang="en-US" sz="1700" kern="1200" dirty="0">
              <a:solidFill>
                <a:schemeClr val="tx1"/>
              </a:solidFill>
              <a:latin typeface="+mn-lt"/>
              <a:ea typeface="+mn-ea"/>
              <a:cs typeface="+mn-cs"/>
            </a:endParaRPr>
          </a:p>
        </p:txBody>
      </p:sp>
    </p:spTree>
    <p:extLst>
      <p:ext uri="{BB962C8B-B14F-4D97-AF65-F5344CB8AC3E}">
        <p14:creationId xmlns:p14="http://schemas.microsoft.com/office/powerpoint/2010/main" val="2357424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21BB-04FE-4F95-A577-B885542D725B}"/>
              </a:ext>
            </a:extLst>
          </p:cNvPr>
          <p:cNvSpPr>
            <a:spLocks noGrp="1"/>
          </p:cNvSpPr>
          <p:nvPr>
            <p:ph type="title"/>
          </p:nvPr>
        </p:nvSpPr>
        <p:spPr>
          <a:xfrm>
            <a:off x="444617" y="454760"/>
            <a:ext cx="11226683" cy="898581"/>
          </a:xfrm>
        </p:spPr>
        <p:txBody>
          <a:bodyPr vert="horz" lIns="91440" tIns="45720" rIns="91440" bIns="45720" rtlCol="0" anchor="ctr">
            <a:normAutofit/>
          </a:bodyPr>
          <a:lstStyle/>
          <a:p>
            <a:r>
              <a:rPr lang="en-US" sz="3200" b="1" dirty="0"/>
              <a:t>List of Equipment available under Various Programs</a:t>
            </a:r>
          </a:p>
        </p:txBody>
      </p:sp>
      <p:sp>
        <p:nvSpPr>
          <p:cNvPr id="8" name="Slide Number Placeholder 7">
            <a:extLst>
              <a:ext uri="{FF2B5EF4-FFF2-40B4-BE49-F238E27FC236}">
                <a16:creationId xmlns:a16="http://schemas.microsoft.com/office/drawing/2014/main" id="{740B6F77-3871-4A79-9E41-1C6C1987EB16}"/>
              </a:ext>
            </a:extLst>
          </p:cNvPr>
          <p:cNvSpPr>
            <a:spLocks noGrp="1"/>
          </p:cNvSpPr>
          <p:nvPr>
            <p:ph type="sldNum" sz="quarter" idx="12"/>
          </p:nvPr>
        </p:nvSpPr>
        <p:spPr/>
        <p:txBody>
          <a:bodyPr/>
          <a:lstStyle/>
          <a:p>
            <a:fld id="{235D67F3-5786-4361-A0D9-EA4CA21D767E}" type="slidenum">
              <a:rPr lang="en-IN" smtClean="0"/>
              <a:t>33</a:t>
            </a:fld>
            <a:endParaRPr lang="en-IN"/>
          </a:p>
        </p:txBody>
      </p:sp>
      <p:pic>
        <p:nvPicPr>
          <p:cNvPr id="10" name="Picture 9">
            <a:extLst>
              <a:ext uri="{FF2B5EF4-FFF2-40B4-BE49-F238E27FC236}">
                <a16:creationId xmlns:a16="http://schemas.microsoft.com/office/drawing/2014/main" id="{D39AAFDA-B090-416D-94CE-15493C45DAD7}"/>
              </a:ext>
            </a:extLst>
          </p:cNvPr>
          <p:cNvPicPr>
            <a:picLocks noChangeAspect="1"/>
          </p:cNvPicPr>
          <p:nvPr/>
        </p:nvPicPr>
        <p:blipFill rotWithShape="1">
          <a:blip r:embed="rId2"/>
          <a:srcRect r="14080"/>
          <a:stretch/>
        </p:blipFill>
        <p:spPr>
          <a:xfrm>
            <a:off x="125835" y="1433564"/>
            <a:ext cx="5855517" cy="4782678"/>
          </a:xfrm>
          <a:prstGeom prst="rect">
            <a:avLst/>
          </a:prstGeom>
        </p:spPr>
      </p:pic>
      <p:pic>
        <p:nvPicPr>
          <p:cNvPr id="12" name="Picture 11">
            <a:extLst>
              <a:ext uri="{FF2B5EF4-FFF2-40B4-BE49-F238E27FC236}">
                <a16:creationId xmlns:a16="http://schemas.microsoft.com/office/drawing/2014/main" id="{A87AFCD2-5E12-4E59-9777-FD5502DFEEE8}"/>
              </a:ext>
            </a:extLst>
          </p:cNvPr>
          <p:cNvPicPr>
            <a:picLocks noChangeAspect="1"/>
          </p:cNvPicPr>
          <p:nvPr/>
        </p:nvPicPr>
        <p:blipFill>
          <a:blip r:embed="rId3"/>
          <a:stretch>
            <a:fillRect/>
          </a:stretch>
        </p:blipFill>
        <p:spPr>
          <a:xfrm>
            <a:off x="6210650" y="1500676"/>
            <a:ext cx="5672570" cy="4715566"/>
          </a:xfrm>
          <a:prstGeom prst="rect">
            <a:avLst/>
          </a:prstGeom>
        </p:spPr>
      </p:pic>
    </p:spTree>
    <p:extLst>
      <p:ext uri="{BB962C8B-B14F-4D97-AF65-F5344CB8AC3E}">
        <p14:creationId xmlns:p14="http://schemas.microsoft.com/office/powerpoint/2010/main" val="3778719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0534A-37F5-420E-98A8-116E84557469}"/>
              </a:ext>
            </a:extLst>
          </p:cNvPr>
          <p:cNvSpPr>
            <a:spLocks noGrp="1"/>
          </p:cNvSpPr>
          <p:nvPr>
            <p:ph type="title"/>
          </p:nvPr>
        </p:nvSpPr>
        <p:spPr>
          <a:xfrm>
            <a:off x="0" y="128588"/>
            <a:ext cx="12192000" cy="1126453"/>
          </a:xfrm>
          <a:prstGeom prst="rect">
            <a:avLst/>
          </a:prstGeom>
          <a:ln w="19050">
            <a:solidFill>
              <a:schemeClr val="tx1"/>
            </a:solidFill>
          </a:ln>
        </p:spPr>
        <p:txBody>
          <a:bodyPr>
            <a:normAutofit/>
          </a:bodyPr>
          <a:lstStyle/>
          <a:p>
            <a:pPr algn="ctr"/>
            <a:r>
              <a:rPr lang="en-IN" dirty="0">
                <a:latin typeface="+mn-lt"/>
              </a:rPr>
              <a:t>Situational analysis of Out Of Pocket Expenditure of various states</a:t>
            </a:r>
          </a:p>
        </p:txBody>
      </p:sp>
      <p:graphicFrame>
        <p:nvGraphicFramePr>
          <p:cNvPr id="4" name="Content Placeholder 3">
            <a:extLst>
              <a:ext uri="{FF2B5EF4-FFF2-40B4-BE49-F238E27FC236}">
                <a16:creationId xmlns:a16="http://schemas.microsoft.com/office/drawing/2014/main" id="{8DCC0A58-7D6C-4E3A-848B-1969836764D2}"/>
              </a:ext>
            </a:extLst>
          </p:cNvPr>
          <p:cNvGraphicFramePr>
            <a:graphicFrameLocks noGrp="1"/>
          </p:cNvGraphicFramePr>
          <p:nvPr>
            <p:ph idx="1"/>
            <p:extLst>
              <p:ext uri="{D42A27DB-BD31-4B8C-83A1-F6EECF244321}">
                <p14:modId xmlns:p14="http://schemas.microsoft.com/office/powerpoint/2010/main" val="2827938099"/>
              </p:ext>
            </p:extLst>
          </p:nvPr>
        </p:nvGraphicFramePr>
        <p:xfrm>
          <a:off x="554326" y="1577638"/>
          <a:ext cx="10906154" cy="408022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14625C55-D1C9-4D68-8D96-1FB7F3D3251A}"/>
              </a:ext>
            </a:extLst>
          </p:cNvPr>
          <p:cNvSpPr txBox="1"/>
          <p:nvPr/>
        </p:nvSpPr>
        <p:spPr>
          <a:xfrm>
            <a:off x="1031846" y="5889072"/>
            <a:ext cx="9630561" cy="377504"/>
          </a:xfrm>
          <a:prstGeom prst="rect">
            <a:avLst/>
          </a:prstGeom>
          <a:noFill/>
        </p:spPr>
        <p:txBody>
          <a:bodyPr wrap="square" rtlCol="0">
            <a:spAutoFit/>
          </a:bodyPr>
          <a:lstStyle/>
          <a:p>
            <a:endParaRPr lang="en-IN" dirty="0"/>
          </a:p>
        </p:txBody>
      </p:sp>
      <p:sp>
        <p:nvSpPr>
          <p:cNvPr id="5" name="TextBox 4">
            <a:extLst>
              <a:ext uri="{FF2B5EF4-FFF2-40B4-BE49-F238E27FC236}">
                <a16:creationId xmlns:a16="http://schemas.microsoft.com/office/drawing/2014/main" id="{903D61E8-AE11-4D6E-B54E-9AC1CBE354FF}"/>
              </a:ext>
            </a:extLst>
          </p:cNvPr>
          <p:cNvSpPr txBox="1"/>
          <p:nvPr/>
        </p:nvSpPr>
        <p:spPr>
          <a:xfrm>
            <a:off x="1326859" y="5602957"/>
            <a:ext cx="9538282" cy="377504"/>
          </a:xfrm>
          <a:prstGeom prst="rect">
            <a:avLst/>
          </a:prstGeom>
          <a:ln w="952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N" dirty="0">
                <a:solidFill>
                  <a:srgbClr val="FF0000"/>
                </a:solidFill>
              </a:rPr>
              <a:t>7 States have OOPE less than National’s average (48.8%) </a:t>
            </a:r>
          </a:p>
        </p:txBody>
      </p:sp>
      <p:sp>
        <p:nvSpPr>
          <p:cNvPr id="6" name="Google Shape;293;p30">
            <a:extLst>
              <a:ext uri="{FF2B5EF4-FFF2-40B4-BE49-F238E27FC236}">
                <a16:creationId xmlns:a16="http://schemas.microsoft.com/office/drawing/2014/main" id="{62058F43-EB97-43AF-8A29-8009FAE900DD}"/>
              </a:ext>
            </a:extLst>
          </p:cNvPr>
          <p:cNvSpPr txBox="1"/>
          <p:nvPr/>
        </p:nvSpPr>
        <p:spPr>
          <a:xfrm>
            <a:off x="652243" y="6211669"/>
            <a:ext cx="650356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N" sz="1800" i="1" dirty="0">
                <a:latin typeface="Calibri"/>
                <a:ea typeface="Calibri"/>
                <a:cs typeface="Calibri"/>
                <a:sym typeface="Calibri"/>
              </a:rPr>
              <a:t>Source: </a:t>
            </a:r>
            <a:r>
              <a:rPr lang="en-IN" i="1" dirty="0">
                <a:latin typeface="Calibri"/>
                <a:ea typeface="Calibri"/>
                <a:cs typeface="Calibri"/>
                <a:sym typeface="Calibri"/>
              </a:rPr>
              <a:t>National Health Authority Report 2017-18 </a:t>
            </a:r>
            <a:endParaRPr dirty="0"/>
          </a:p>
        </p:txBody>
      </p:sp>
      <p:sp>
        <p:nvSpPr>
          <p:cNvPr id="7" name="Oval 6">
            <a:extLst>
              <a:ext uri="{FF2B5EF4-FFF2-40B4-BE49-F238E27FC236}">
                <a16:creationId xmlns:a16="http://schemas.microsoft.com/office/drawing/2014/main" id="{075ABCEF-BCDD-7679-C888-6319715050E5}"/>
              </a:ext>
            </a:extLst>
          </p:cNvPr>
          <p:cNvSpPr/>
          <p:nvPr/>
        </p:nvSpPr>
        <p:spPr>
          <a:xfrm>
            <a:off x="4236720" y="2499360"/>
            <a:ext cx="477520" cy="2631440"/>
          </a:xfrm>
          <a:prstGeom prst="ellipse">
            <a:avLst/>
          </a:prstGeom>
          <a:noFill/>
          <a:ln w="31750" cap="flat" cmpd="thickThin"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IN"/>
          </a:p>
        </p:txBody>
      </p:sp>
    </p:spTree>
    <p:extLst>
      <p:ext uri="{BB962C8B-B14F-4D97-AF65-F5344CB8AC3E}">
        <p14:creationId xmlns:p14="http://schemas.microsoft.com/office/powerpoint/2010/main" val="1013719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CC3EC-81F6-1043-BDE7-0C4D8C96D040}"/>
              </a:ext>
            </a:extLst>
          </p:cNvPr>
          <p:cNvSpPr>
            <a:spLocks noGrp="1"/>
          </p:cNvSpPr>
          <p:nvPr>
            <p:ph type="title"/>
          </p:nvPr>
        </p:nvSpPr>
        <p:spPr>
          <a:xfrm>
            <a:off x="0" y="1"/>
            <a:ext cx="12192000" cy="1288471"/>
          </a:xfrm>
        </p:spPr>
        <p:txBody>
          <a:bodyPr/>
          <a:lstStyle/>
          <a:p>
            <a:pPr algn="ctr"/>
            <a:r>
              <a:rPr lang="en-IN" b="1" dirty="0">
                <a:solidFill>
                  <a:schemeClr val="accent5">
                    <a:lumMod val="50000"/>
                  </a:schemeClr>
                </a:solidFill>
              </a:rPr>
              <a:t>Integrated Public Health Laboratory (IPHL)</a:t>
            </a:r>
            <a:r>
              <a:rPr lang="en-US" dirty="0">
                <a:solidFill>
                  <a:schemeClr val="accent5">
                    <a:lumMod val="50000"/>
                  </a:schemeClr>
                </a:solidFill>
                <a:effectLst/>
              </a:rPr>
              <a:t> </a:t>
            </a:r>
            <a:endParaRPr lang="en-US" dirty="0">
              <a:solidFill>
                <a:schemeClr val="accent5">
                  <a:lumMod val="50000"/>
                </a:schemeClr>
              </a:solidFill>
            </a:endParaRPr>
          </a:p>
        </p:txBody>
      </p:sp>
      <p:sp>
        <p:nvSpPr>
          <p:cNvPr id="3" name="Content Placeholder 2">
            <a:extLst>
              <a:ext uri="{FF2B5EF4-FFF2-40B4-BE49-F238E27FC236}">
                <a16:creationId xmlns:a16="http://schemas.microsoft.com/office/drawing/2014/main" id="{1EEA6C83-02CC-A343-A63D-DBA80B42CBC4}"/>
              </a:ext>
            </a:extLst>
          </p:cNvPr>
          <p:cNvSpPr>
            <a:spLocks noGrp="1"/>
          </p:cNvSpPr>
          <p:nvPr>
            <p:ph idx="1"/>
          </p:nvPr>
        </p:nvSpPr>
        <p:spPr>
          <a:xfrm>
            <a:off x="182880" y="1288472"/>
            <a:ext cx="5997203" cy="5441511"/>
          </a:xfrm>
        </p:spPr>
        <p:txBody>
          <a:bodyPr>
            <a:normAutofit fontScale="92500" lnSpcReduction="20000"/>
          </a:bodyPr>
          <a:lstStyle/>
          <a:p>
            <a:r>
              <a:rPr lang="en-IN" sz="2400" dirty="0"/>
              <a:t>The term extends to a laboratory providing comprehensive services including Infectious disease diagnostics along with other diagnostic services like haematology and clinical chemistry all combined under one laboratory service. </a:t>
            </a:r>
          </a:p>
          <a:p>
            <a:pPr marL="0" indent="0">
              <a:buNone/>
            </a:pPr>
            <a:endParaRPr lang="en-IN" sz="2400" dirty="0"/>
          </a:p>
          <a:p>
            <a:r>
              <a:rPr lang="en-IN" sz="2400" b="1" dirty="0"/>
              <a:t>Physical integration </a:t>
            </a:r>
            <a:r>
              <a:rPr lang="en-IN" sz="2400" dirty="0"/>
              <a:t>- establishment of a central sample collection facility in a patient friendly location. </a:t>
            </a:r>
          </a:p>
          <a:p>
            <a:r>
              <a:rPr lang="en-IN" sz="2400" b="1" dirty="0"/>
              <a:t>Functional integration</a:t>
            </a:r>
            <a:r>
              <a:rPr lang="en-IN" sz="2400" dirty="0"/>
              <a:t> - merging the lab components of various vertical programs at the district public health lab, in the process sharing the space, manpower and equipment to avoiding duplication and disconnect. </a:t>
            </a:r>
          </a:p>
        </p:txBody>
      </p:sp>
      <p:graphicFrame>
        <p:nvGraphicFramePr>
          <p:cNvPr id="5" name="Diagram 4">
            <a:extLst>
              <a:ext uri="{FF2B5EF4-FFF2-40B4-BE49-F238E27FC236}">
                <a16:creationId xmlns:a16="http://schemas.microsoft.com/office/drawing/2014/main" id="{EABE6295-481E-E1C4-D47E-278331C37B6A}"/>
              </a:ext>
            </a:extLst>
          </p:cNvPr>
          <p:cNvGraphicFramePr/>
          <p:nvPr>
            <p:extLst>
              <p:ext uri="{D42A27DB-BD31-4B8C-83A1-F6EECF244321}">
                <p14:modId xmlns:p14="http://schemas.microsoft.com/office/powerpoint/2010/main" val="563029085"/>
              </p:ext>
            </p:extLst>
          </p:nvPr>
        </p:nvGraphicFramePr>
        <p:xfrm>
          <a:off x="6096000" y="1328106"/>
          <a:ext cx="6096000" cy="55298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2406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BBB5B-CB00-87A4-4322-762682D74CB6}"/>
              </a:ext>
            </a:extLst>
          </p:cNvPr>
          <p:cNvSpPr>
            <a:spLocks noGrp="1"/>
          </p:cNvSpPr>
          <p:nvPr>
            <p:ph type="title"/>
          </p:nvPr>
        </p:nvSpPr>
        <p:spPr>
          <a:xfrm>
            <a:off x="839570" y="365924"/>
            <a:ext cx="10512862" cy="785241"/>
          </a:xfrm>
        </p:spPr>
        <p:txBody>
          <a:bodyPr/>
          <a:lstStyle/>
          <a:p>
            <a:r>
              <a:rPr lang="en-US" dirty="0"/>
              <a:t>Functional Integration</a:t>
            </a:r>
          </a:p>
        </p:txBody>
      </p:sp>
      <p:graphicFrame>
        <p:nvGraphicFramePr>
          <p:cNvPr id="4" name="Diagram 3">
            <a:extLst>
              <a:ext uri="{FF2B5EF4-FFF2-40B4-BE49-F238E27FC236}">
                <a16:creationId xmlns:a16="http://schemas.microsoft.com/office/drawing/2014/main" id="{E6E48909-6A03-9021-7128-2DF8CBCBD57F}"/>
              </a:ext>
            </a:extLst>
          </p:cNvPr>
          <p:cNvGraphicFramePr/>
          <p:nvPr>
            <p:extLst>
              <p:ext uri="{D42A27DB-BD31-4B8C-83A1-F6EECF244321}">
                <p14:modId xmlns:p14="http://schemas.microsoft.com/office/powerpoint/2010/main" val="1051724097"/>
              </p:ext>
            </p:extLst>
          </p:nvPr>
        </p:nvGraphicFramePr>
        <p:xfrm>
          <a:off x="6315794" y="3442663"/>
          <a:ext cx="5876206" cy="3415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1953B125-31B6-EDFB-07B1-A99C0BDCEC67}"/>
              </a:ext>
            </a:extLst>
          </p:cNvPr>
          <p:cNvGraphicFramePr/>
          <p:nvPr>
            <p:extLst>
              <p:ext uri="{D42A27DB-BD31-4B8C-83A1-F6EECF244321}">
                <p14:modId xmlns:p14="http://schemas.microsoft.com/office/powerpoint/2010/main" val="2396483812"/>
              </p:ext>
            </p:extLst>
          </p:nvPr>
        </p:nvGraphicFramePr>
        <p:xfrm>
          <a:off x="229984" y="1696720"/>
          <a:ext cx="4801283" cy="41757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5">
            <a:extLst>
              <a:ext uri="{FF2B5EF4-FFF2-40B4-BE49-F238E27FC236}">
                <a16:creationId xmlns:a16="http://schemas.microsoft.com/office/drawing/2014/main" id="{37ABF2EE-E549-84E0-0D54-6C7C1CC9185A}"/>
              </a:ext>
            </a:extLst>
          </p:cNvPr>
          <p:cNvPicPr>
            <a:picLocks noChangeAspect="1"/>
          </p:cNvPicPr>
          <p:nvPr/>
        </p:nvPicPr>
        <p:blipFill rotWithShape="1">
          <a:blip r:embed="rId13"/>
          <a:srcRect l="4009" t="18826" r="1299" b="1602"/>
          <a:stretch/>
        </p:blipFill>
        <p:spPr>
          <a:xfrm>
            <a:off x="7508897" y="544845"/>
            <a:ext cx="4447342" cy="2645394"/>
          </a:xfrm>
          <a:prstGeom prst="rect">
            <a:avLst/>
          </a:prstGeom>
        </p:spPr>
      </p:pic>
    </p:spTree>
    <p:extLst>
      <p:ext uri="{BB962C8B-B14F-4D97-AF65-F5344CB8AC3E}">
        <p14:creationId xmlns:p14="http://schemas.microsoft.com/office/powerpoint/2010/main" val="3850140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258ACE-F1F0-5741-9FA4-F19C1B5FFDF2}"/>
              </a:ext>
            </a:extLst>
          </p:cNvPr>
          <p:cNvSpPr txBox="1"/>
          <p:nvPr/>
        </p:nvSpPr>
        <p:spPr>
          <a:xfrm>
            <a:off x="3402010" y="513219"/>
            <a:ext cx="4985245" cy="584775"/>
          </a:xfrm>
          <a:prstGeom prst="rect">
            <a:avLst/>
          </a:prstGeom>
          <a:noFill/>
        </p:spPr>
        <p:txBody>
          <a:bodyPr wrap="square" rtlCol="0">
            <a:spAutoFit/>
          </a:bodyPr>
          <a:lstStyle/>
          <a:p>
            <a:pPr algn="ctr" defTabSz="457200">
              <a:spcBef>
                <a:spcPct val="0"/>
              </a:spcBef>
            </a:pPr>
            <a:r>
              <a:rPr lang="en-US" sz="3200" b="1" cap="all" dirty="0">
                <a:solidFill>
                  <a:schemeClr val="accent5">
                    <a:lumMod val="50000"/>
                  </a:schemeClr>
                </a:solidFill>
                <a:latin typeface="+mj-lt"/>
                <a:ea typeface="+mj-ea"/>
                <a:cs typeface="+mj-cs"/>
              </a:rPr>
              <a:t>Data integration </a:t>
            </a:r>
          </a:p>
        </p:txBody>
      </p:sp>
      <p:grpSp>
        <p:nvGrpSpPr>
          <p:cNvPr id="4" name="Group 3">
            <a:extLst>
              <a:ext uri="{FF2B5EF4-FFF2-40B4-BE49-F238E27FC236}">
                <a16:creationId xmlns:a16="http://schemas.microsoft.com/office/drawing/2014/main" id="{7E3DE697-BC14-7943-9AC8-2182E1EE2938}"/>
              </a:ext>
            </a:extLst>
          </p:cNvPr>
          <p:cNvGrpSpPr/>
          <p:nvPr/>
        </p:nvGrpSpPr>
        <p:grpSpPr>
          <a:xfrm>
            <a:off x="2966857" y="4147780"/>
            <a:ext cx="5855550" cy="2460941"/>
            <a:chOff x="4254860" y="3014659"/>
            <a:chExt cx="3759994" cy="2532703"/>
          </a:xfrm>
        </p:grpSpPr>
        <p:sp>
          <p:nvSpPr>
            <p:cNvPr id="5" name="Freeform 5">
              <a:extLst>
                <a:ext uri="{FF2B5EF4-FFF2-40B4-BE49-F238E27FC236}">
                  <a16:creationId xmlns:a16="http://schemas.microsoft.com/office/drawing/2014/main" id="{0DD045F9-C1E8-4B44-87AA-A12C6FFFBF6C}"/>
                </a:ext>
              </a:extLst>
            </p:cNvPr>
            <p:cNvSpPr>
              <a:spLocks/>
            </p:cNvSpPr>
            <p:nvPr/>
          </p:nvSpPr>
          <p:spPr bwMode="auto">
            <a:xfrm rot="5400000">
              <a:off x="5051440" y="2583949"/>
              <a:ext cx="2166833" cy="3759994"/>
            </a:xfrm>
            <a:custGeom>
              <a:avLst/>
              <a:gdLst>
                <a:gd name="T0" fmla="*/ 0 w 687"/>
                <a:gd name="T1" fmla="*/ 891 h 891"/>
                <a:gd name="T2" fmla="*/ 545 w 687"/>
                <a:gd name="T3" fmla="*/ 575 h 891"/>
                <a:gd name="T4" fmla="*/ 545 w 687"/>
                <a:gd name="T5" fmla="*/ 574 h 891"/>
                <a:gd name="T6" fmla="*/ 687 w 687"/>
                <a:gd name="T7" fmla="*/ 574 h 891"/>
                <a:gd name="T8" fmla="*/ 687 w 687"/>
                <a:gd name="T9" fmla="*/ 317 h 891"/>
                <a:gd name="T10" fmla="*/ 545 w 687"/>
                <a:gd name="T11" fmla="*/ 317 h 891"/>
                <a:gd name="T12" fmla="*/ 545 w 687"/>
                <a:gd name="T13" fmla="*/ 316 h 891"/>
                <a:gd name="T14" fmla="*/ 0 w 687"/>
                <a:gd name="T15" fmla="*/ 0 h 891"/>
                <a:gd name="T16" fmla="*/ 0 w 687"/>
                <a:gd name="T17" fmla="*/ 89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891">
                  <a:moveTo>
                    <a:pt x="0" y="891"/>
                  </a:moveTo>
                  <a:lnTo>
                    <a:pt x="545" y="575"/>
                  </a:lnTo>
                  <a:lnTo>
                    <a:pt x="545" y="574"/>
                  </a:lnTo>
                  <a:lnTo>
                    <a:pt x="687" y="574"/>
                  </a:lnTo>
                  <a:lnTo>
                    <a:pt x="687" y="317"/>
                  </a:lnTo>
                  <a:lnTo>
                    <a:pt x="545" y="317"/>
                  </a:lnTo>
                  <a:lnTo>
                    <a:pt x="545" y="316"/>
                  </a:lnTo>
                  <a:lnTo>
                    <a:pt x="0" y="0"/>
                  </a:lnTo>
                  <a:lnTo>
                    <a:pt x="0" y="891"/>
                  </a:lnTo>
                  <a:close/>
                </a:path>
              </a:pathLst>
            </a:custGeom>
            <a:solidFill>
              <a:schemeClr val="tx1">
                <a:lumMod val="40000"/>
                <a:lumOff val="60000"/>
              </a:schemeClr>
            </a:solidFill>
            <a:ln>
              <a:noFill/>
            </a:ln>
          </p:spPr>
          <p:txBody>
            <a:bodyPr vert="horz" wrap="square" lIns="91416" tIns="45708" rIns="91416" bIns="45708" numCol="1" anchor="t" anchorCtr="0" compatLnSpc="1">
              <a:prstTxWarp prst="textNoShape">
                <a:avLst/>
              </a:prstTxWarp>
            </a:bodyPr>
            <a:lstStyle/>
            <a:p>
              <a:endParaRPr lang="en-US" sz="2400" dirty="0"/>
            </a:p>
          </p:txBody>
        </p:sp>
        <p:sp>
          <p:nvSpPr>
            <p:cNvPr id="6" name="Oval 5">
              <a:extLst>
                <a:ext uri="{FF2B5EF4-FFF2-40B4-BE49-F238E27FC236}">
                  <a16:creationId xmlns:a16="http://schemas.microsoft.com/office/drawing/2014/main" id="{C2F9CD4E-967D-EF4F-980E-DCB825B38E69}"/>
                </a:ext>
              </a:extLst>
            </p:cNvPr>
            <p:cNvSpPr>
              <a:spLocks noChangeArrowheads="1"/>
            </p:cNvSpPr>
            <p:nvPr/>
          </p:nvSpPr>
          <p:spPr bwMode="auto">
            <a:xfrm rot="5400000">
              <a:off x="5791065" y="1478454"/>
              <a:ext cx="687583" cy="3759994"/>
            </a:xfrm>
            <a:prstGeom prst="ellipse">
              <a:avLst/>
            </a:prstGeom>
            <a:solidFill>
              <a:schemeClr val="tx1">
                <a:lumMod val="20000"/>
                <a:lumOff val="80000"/>
              </a:schemeClr>
            </a:solidFill>
            <a:ln>
              <a:noFill/>
            </a:ln>
          </p:spPr>
          <p:txBody>
            <a:bodyPr vert="horz" wrap="square" lIns="91416" tIns="45708" rIns="91416" bIns="45708" numCol="1" anchor="t" anchorCtr="0" compatLnSpc="1">
              <a:prstTxWarp prst="textNoShape">
                <a:avLst/>
              </a:prstTxWarp>
            </a:bodyPr>
            <a:lstStyle/>
            <a:p>
              <a:endParaRPr lang="en-US" sz="2400" dirty="0"/>
            </a:p>
          </p:txBody>
        </p:sp>
      </p:grpSp>
      <p:sp>
        <p:nvSpPr>
          <p:cNvPr id="7" name="Rectangle: Rounded Corners 7">
            <a:extLst>
              <a:ext uri="{FF2B5EF4-FFF2-40B4-BE49-F238E27FC236}">
                <a16:creationId xmlns:a16="http://schemas.microsoft.com/office/drawing/2014/main" id="{3C7727EB-D779-AE44-B718-41CF34BFB02C}"/>
              </a:ext>
            </a:extLst>
          </p:cNvPr>
          <p:cNvSpPr/>
          <p:nvPr/>
        </p:nvSpPr>
        <p:spPr>
          <a:xfrm>
            <a:off x="646461" y="3407627"/>
            <a:ext cx="2684770" cy="5523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dirty="0"/>
          </a:p>
        </p:txBody>
      </p:sp>
      <p:sp>
        <p:nvSpPr>
          <p:cNvPr id="8" name="Rectangle: Rounded Corners 16">
            <a:extLst>
              <a:ext uri="{FF2B5EF4-FFF2-40B4-BE49-F238E27FC236}">
                <a16:creationId xmlns:a16="http://schemas.microsoft.com/office/drawing/2014/main" id="{88EC12A6-810E-1348-8491-4AB8C49D53EA}"/>
              </a:ext>
            </a:extLst>
          </p:cNvPr>
          <p:cNvSpPr/>
          <p:nvPr/>
        </p:nvSpPr>
        <p:spPr>
          <a:xfrm>
            <a:off x="2763672" y="2456960"/>
            <a:ext cx="2397329" cy="5232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dirty="0"/>
          </a:p>
        </p:txBody>
      </p:sp>
      <p:sp>
        <p:nvSpPr>
          <p:cNvPr id="9" name="Rectangle: Rounded Corners 18">
            <a:extLst>
              <a:ext uri="{FF2B5EF4-FFF2-40B4-BE49-F238E27FC236}">
                <a16:creationId xmlns:a16="http://schemas.microsoft.com/office/drawing/2014/main" id="{44CD7F9D-8010-634B-A9F3-43BAD724D9F8}"/>
              </a:ext>
            </a:extLst>
          </p:cNvPr>
          <p:cNvSpPr/>
          <p:nvPr/>
        </p:nvSpPr>
        <p:spPr>
          <a:xfrm>
            <a:off x="5114373" y="3170630"/>
            <a:ext cx="1847345" cy="55516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dirty="0"/>
          </a:p>
        </p:txBody>
      </p:sp>
      <p:sp>
        <p:nvSpPr>
          <p:cNvPr id="10" name="Rectangle: Rounded Corners 20">
            <a:extLst>
              <a:ext uri="{FF2B5EF4-FFF2-40B4-BE49-F238E27FC236}">
                <a16:creationId xmlns:a16="http://schemas.microsoft.com/office/drawing/2014/main" id="{70DA479A-52CE-C44C-BB5D-143C1C2B6D58}"/>
              </a:ext>
            </a:extLst>
          </p:cNvPr>
          <p:cNvSpPr/>
          <p:nvPr/>
        </p:nvSpPr>
        <p:spPr>
          <a:xfrm>
            <a:off x="7175782" y="2480650"/>
            <a:ext cx="2079808" cy="5232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dirty="0"/>
          </a:p>
        </p:txBody>
      </p:sp>
      <p:sp>
        <p:nvSpPr>
          <p:cNvPr id="11" name="Rectangle: Rounded Corners 22">
            <a:extLst>
              <a:ext uri="{FF2B5EF4-FFF2-40B4-BE49-F238E27FC236}">
                <a16:creationId xmlns:a16="http://schemas.microsoft.com/office/drawing/2014/main" id="{A1C9D389-4987-0F42-9124-EC211558C10F}"/>
              </a:ext>
            </a:extLst>
          </p:cNvPr>
          <p:cNvSpPr/>
          <p:nvPr/>
        </p:nvSpPr>
        <p:spPr>
          <a:xfrm>
            <a:off x="9195630" y="3350087"/>
            <a:ext cx="2001596" cy="5551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2400" dirty="0"/>
          </a:p>
        </p:txBody>
      </p:sp>
      <p:cxnSp>
        <p:nvCxnSpPr>
          <p:cNvPr id="12" name="Straight Arrow Connector 11">
            <a:extLst>
              <a:ext uri="{FF2B5EF4-FFF2-40B4-BE49-F238E27FC236}">
                <a16:creationId xmlns:a16="http://schemas.microsoft.com/office/drawing/2014/main" id="{CFE5A03F-65C7-0545-B5F6-99C6EC48C0BC}"/>
              </a:ext>
            </a:extLst>
          </p:cNvPr>
          <p:cNvCxnSpPr>
            <a:cxnSpLocks/>
          </p:cNvCxnSpPr>
          <p:nvPr/>
        </p:nvCxnSpPr>
        <p:spPr>
          <a:xfrm>
            <a:off x="3155669" y="3694688"/>
            <a:ext cx="1443541" cy="678425"/>
          </a:xfrm>
          <a:prstGeom prst="straightConnector1">
            <a:avLst/>
          </a:prstGeom>
          <a:ln w="38100" cap="rnd">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C01E457-85CB-5043-841E-7A0E1AD8475D}"/>
              </a:ext>
            </a:extLst>
          </p:cNvPr>
          <p:cNvCxnSpPr>
            <a:cxnSpLocks/>
            <a:stCxn id="8" idx="2"/>
          </p:cNvCxnSpPr>
          <p:nvPr/>
        </p:nvCxnSpPr>
        <p:spPr>
          <a:xfrm>
            <a:off x="3962337" y="2980180"/>
            <a:ext cx="1070058" cy="1235646"/>
          </a:xfrm>
          <a:prstGeom prst="straightConnector1">
            <a:avLst/>
          </a:prstGeom>
          <a:ln w="38100" cap="rnd">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CF223D9-A817-EB4F-B71A-8F0E7B4DC29F}"/>
              </a:ext>
            </a:extLst>
          </p:cNvPr>
          <p:cNvCxnSpPr>
            <a:cxnSpLocks/>
          </p:cNvCxnSpPr>
          <p:nvPr/>
        </p:nvCxnSpPr>
        <p:spPr>
          <a:xfrm>
            <a:off x="6062721" y="3725791"/>
            <a:ext cx="1" cy="584005"/>
          </a:xfrm>
          <a:prstGeom prst="straightConnector1">
            <a:avLst/>
          </a:prstGeom>
          <a:ln w="38100" cap="rnd">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71969D1-86E8-C845-A4F0-1C30CE3BF404}"/>
              </a:ext>
            </a:extLst>
          </p:cNvPr>
          <p:cNvCxnSpPr>
            <a:cxnSpLocks/>
            <a:stCxn id="10" idx="2"/>
          </p:cNvCxnSpPr>
          <p:nvPr/>
        </p:nvCxnSpPr>
        <p:spPr>
          <a:xfrm flipH="1">
            <a:off x="6637456" y="3003871"/>
            <a:ext cx="1578230" cy="1193731"/>
          </a:xfrm>
          <a:prstGeom prst="straightConnector1">
            <a:avLst/>
          </a:prstGeom>
          <a:ln w="38100" cap="rnd">
            <a:solidFill>
              <a:schemeClr val="accent4"/>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587153C-7789-6C4D-BF73-485165C9374B}"/>
              </a:ext>
            </a:extLst>
          </p:cNvPr>
          <p:cNvCxnSpPr>
            <a:cxnSpLocks/>
            <a:stCxn id="11" idx="1"/>
          </p:cNvCxnSpPr>
          <p:nvPr/>
        </p:nvCxnSpPr>
        <p:spPr>
          <a:xfrm flipH="1">
            <a:off x="7752090" y="3627668"/>
            <a:ext cx="1443540" cy="681228"/>
          </a:xfrm>
          <a:prstGeom prst="straightConnector1">
            <a:avLst/>
          </a:prstGeom>
          <a:ln w="38100" cap="rnd">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EF9CF69-7196-DA45-9735-F66ADDEA09D9}"/>
              </a:ext>
            </a:extLst>
          </p:cNvPr>
          <p:cNvSpPr txBox="1"/>
          <p:nvPr/>
        </p:nvSpPr>
        <p:spPr>
          <a:xfrm>
            <a:off x="5644177" y="3224411"/>
            <a:ext cx="837089" cy="461665"/>
          </a:xfrm>
          <a:prstGeom prst="rect">
            <a:avLst/>
          </a:prstGeom>
          <a:noFill/>
        </p:spPr>
        <p:txBody>
          <a:bodyPr wrap="none" rtlCol="0" anchor="ctr" anchorCtr="0">
            <a:spAutoFit/>
          </a:bodyPr>
          <a:lstStyle/>
          <a:p>
            <a:pPr algn="ctr"/>
            <a:r>
              <a:rPr lang="en-US" sz="2400" b="1" dirty="0">
                <a:solidFill>
                  <a:schemeClr val="bg1"/>
                </a:solidFill>
                <a:ea typeface="League Spartan" charset="0"/>
                <a:cs typeface="Poppins" pitchFamily="2" charset="77"/>
              </a:rPr>
              <a:t>LIMS</a:t>
            </a:r>
          </a:p>
        </p:txBody>
      </p:sp>
      <p:sp>
        <p:nvSpPr>
          <p:cNvPr id="32" name="TextBox 31">
            <a:extLst>
              <a:ext uri="{FF2B5EF4-FFF2-40B4-BE49-F238E27FC236}">
                <a16:creationId xmlns:a16="http://schemas.microsoft.com/office/drawing/2014/main" id="{B799B0CE-0782-B748-9DFB-9202CBB72D45}"/>
              </a:ext>
            </a:extLst>
          </p:cNvPr>
          <p:cNvSpPr txBox="1"/>
          <p:nvPr/>
        </p:nvSpPr>
        <p:spPr>
          <a:xfrm>
            <a:off x="7786143" y="2504253"/>
            <a:ext cx="875561" cy="461665"/>
          </a:xfrm>
          <a:prstGeom prst="rect">
            <a:avLst/>
          </a:prstGeom>
          <a:noFill/>
        </p:spPr>
        <p:txBody>
          <a:bodyPr wrap="none" rtlCol="0" anchor="ctr" anchorCtr="0">
            <a:spAutoFit/>
          </a:bodyPr>
          <a:lstStyle/>
          <a:p>
            <a:pPr algn="ctr"/>
            <a:r>
              <a:rPr lang="en-US" sz="2400" b="1" dirty="0">
                <a:solidFill>
                  <a:schemeClr val="bg1"/>
                </a:solidFill>
                <a:ea typeface="League Spartan" charset="0"/>
                <a:cs typeface="Poppins" pitchFamily="2" charset="77"/>
              </a:rPr>
              <a:t>NTEP</a:t>
            </a:r>
          </a:p>
        </p:txBody>
      </p:sp>
      <p:sp>
        <p:nvSpPr>
          <p:cNvPr id="33" name="TextBox 32">
            <a:extLst>
              <a:ext uri="{FF2B5EF4-FFF2-40B4-BE49-F238E27FC236}">
                <a16:creationId xmlns:a16="http://schemas.microsoft.com/office/drawing/2014/main" id="{BD9F4D32-AB64-A24F-859A-79E7621BF34E}"/>
              </a:ext>
            </a:extLst>
          </p:cNvPr>
          <p:cNvSpPr txBox="1"/>
          <p:nvPr/>
        </p:nvSpPr>
        <p:spPr>
          <a:xfrm>
            <a:off x="3178755" y="2463424"/>
            <a:ext cx="1803058" cy="461665"/>
          </a:xfrm>
          <a:prstGeom prst="rect">
            <a:avLst/>
          </a:prstGeom>
          <a:noFill/>
        </p:spPr>
        <p:txBody>
          <a:bodyPr wrap="none" rtlCol="0" anchor="ctr" anchorCtr="0">
            <a:spAutoFit/>
          </a:bodyPr>
          <a:lstStyle/>
          <a:p>
            <a:pPr algn="ctr"/>
            <a:r>
              <a:rPr lang="en-US" sz="2400" b="1" dirty="0">
                <a:solidFill>
                  <a:schemeClr val="bg1"/>
                </a:solidFill>
                <a:ea typeface="League Spartan" charset="0"/>
                <a:cs typeface="Poppins" pitchFamily="2" charset="77"/>
              </a:rPr>
              <a:t>IDSP (forms)</a:t>
            </a:r>
          </a:p>
        </p:txBody>
      </p:sp>
      <p:sp>
        <p:nvSpPr>
          <p:cNvPr id="34" name="TextBox 33">
            <a:extLst>
              <a:ext uri="{FF2B5EF4-FFF2-40B4-BE49-F238E27FC236}">
                <a16:creationId xmlns:a16="http://schemas.microsoft.com/office/drawing/2014/main" id="{F0C29A79-4B1E-CD48-A25D-A4B20C34CE61}"/>
              </a:ext>
            </a:extLst>
          </p:cNvPr>
          <p:cNvSpPr txBox="1"/>
          <p:nvPr/>
        </p:nvSpPr>
        <p:spPr>
          <a:xfrm>
            <a:off x="587246" y="3455243"/>
            <a:ext cx="2742097" cy="461665"/>
          </a:xfrm>
          <a:prstGeom prst="rect">
            <a:avLst/>
          </a:prstGeom>
          <a:noFill/>
        </p:spPr>
        <p:txBody>
          <a:bodyPr wrap="none" rtlCol="0" anchor="ctr" anchorCtr="0">
            <a:spAutoFit/>
          </a:bodyPr>
          <a:lstStyle/>
          <a:p>
            <a:pPr algn="ctr"/>
            <a:r>
              <a:rPr lang="en-US" sz="2400" b="1" dirty="0">
                <a:solidFill>
                  <a:schemeClr val="bg1"/>
                </a:solidFill>
                <a:ea typeface="League Spartan" charset="0"/>
                <a:cs typeface="Poppins" pitchFamily="2" charset="77"/>
              </a:rPr>
              <a:t>Peripheral facilities </a:t>
            </a:r>
          </a:p>
        </p:txBody>
      </p:sp>
      <p:sp>
        <p:nvSpPr>
          <p:cNvPr id="35" name="TextBox 34">
            <a:extLst>
              <a:ext uri="{FF2B5EF4-FFF2-40B4-BE49-F238E27FC236}">
                <a16:creationId xmlns:a16="http://schemas.microsoft.com/office/drawing/2014/main" id="{0ED63D8D-195D-104D-950E-A26CD173A98E}"/>
              </a:ext>
            </a:extLst>
          </p:cNvPr>
          <p:cNvSpPr txBox="1"/>
          <p:nvPr/>
        </p:nvSpPr>
        <p:spPr>
          <a:xfrm>
            <a:off x="9766042" y="3401544"/>
            <a:ext cx="896016" cy="461665"/>
          </a:xfrm>
          <a:prstGeom prst="rect">
            <a:avLst/>
          </a:prstGeom>
          <a:noFill/>
        </p:spPr>
        <p:txBody>
          <a:bodyPr wrap="none" rtlCol="0" anchor="ctr" anchorCtr="0">
            <a:spAutoFit/>
          </a:bodyPr>
          <a:lstStyle/>
          <a:p>
            <a:pPr algn="ctr"/>
            <a:r>
              <a:rPr lang="en-US" sz="2400" b="1" dirty="0">
                <a:solidFill>
                  <a:schemeClr val="bg1"/>
                </a:solidFill>
                <a:ea typeface="League Spartan" charset="0"/>
                <a:cs typeface="Poppins" pitchFamily="2" charset="77"/>
              </a:rPr>
              <a:t>NACP</a:t>
            </a:r>
          </a:p>
        </p:txBody>
      </p:sp>
      <p:sp>
        <p:nvSpPr>
          <p:cNvPr id="36" name="TextBox 35">
            <a:extLst>
              <a:ext uri="{FF2B5EF4-FFF2-40B4-BE49-F238E27FC236}">
                <a16:creationId xmlns:a16="http://schemas.microsoft.com/office/drawing/2014/main" id="{BBDD4885-534F-E941-85AA-18D3FA0479A3}"/>
              </a:ext>
            </a:extLst>
          </p:cNvPr>
          <p:cNvSpPr txBox="1"/>
          <p:nvPr/>
        </p:nvSpPr>
        <p:spPr>
          <a:xfrm>
            <a:off x="3502474" y="5162550"/>
            <a:ext cx="5187062" cy="461665"/>
          </a:xfrm>
          <a:prstGeom prst="rect">
            <a:avLst/>
          </a:prstGeom>
          <a:noFill/>
        </p:spPr>
        <p:txBody>
          <a:bodyPr wrap="none" rtlCol="0" anchor="ctr" anchorCtr="0">
            <a:spAutoFit/>
          </a:bodyPr>
          <a:lstStyle/>
          <a:p>
            <a:pPr algn="ctr"/>
            <a:r>
              <a:rPr lang="en-US" sz="2400" b="1" dirty="0">
                <a:solidFill>
                  <a:srgbClr val="002060"/>
                </a:solidFill>
                <a:ea typeface="League Spartan" charset="0"/>
                <a:cs typeface="Poppins" pitchFamily="2" charset="77"/>
              </a:rPr>
              <a:t>Integrated Health Information Platform</a:t>
            </a:r>
          </a:p>
        </p:txBody>
      </p:sp>
      <p:sp>
        <p:nvSpPr>
          <p:cNvPr id="22" name="TextBox 21">
            <a:extLst>
              <a:ext uri="{FF2B5EF4-FFF2-40B4-BE49-F238E27FC236}">
                <a16:creationId xmlns:a16="http://schemas.microsoft.com/office/drawing/2014/main" id="{D66DDC0A-AEB5-2CEA-450A-9D559A08B0C3}"/>
              </a:ext>
            </a:extLst>
          </p:cNvPr>
          <p:cNvSpPr txBox="1"/>
          <p:nvPr/>
        </p:nvSpPr>
        <p:spPr>
          <a:xfrm>
            <a:off x="3892141" y="4362836"/>
            <a:ext cx="4004979" cy="461665"/>
          </a:xfrm>
          <a:prstGeom prst="rect">
            <a:avLst/>
          </a:prstGeom>
          <a:noFill/>
        </p:spPr>
        <p:txBody>
          <a:bodyPr wrap="square" rtlCol="0">
            <a:spAutoFit/>
          </a:bodyPr>
          <a:lstStyle/>
          <a:p>
            <a:r>
              <a:rPr lang="en-US" sz="2400" dirty="0"/>
              <a:t>Dashboard at National level </a:t>
            </a:r>
          </a:p>
        </p:txBody>
      </p:sp>
      <p:sp>
        <p:nvSpPr>
          <p:cNvPr id="27" name="TextBox 26">
            <a:extLst>
              <a:ext uri="{FF2B5EF4-FFF2-40B4-BE49-F238E27FC236}">
                <a16:creationId xmlns:a16="http://schemas.microsoft.com/office/drawing/2014/main" id="{6C7722AC-2084-4CE9-58D1-B4E12B5DD0B6}"/>
              </a:ext>
            </a:extLst>
          </p:cNvPr>
          <p:cNvSpPr txBox="1"/>
          <p:nvPr/>
        </p:nvSpPr>
        <p:spPr>
          <a:xfrm>
            <a:off x="32175" y="1210478"/>
            <a:ext cx="8324813" cy="1015663"/>
          </a:xfrm>
          <a:prstGeom prst="rect">
            <a:avLst/>
          </a:prstGeom>
          <a:noFill/>
        </p:spPr>
        <p:txBody>
          <a:bodyPr wrap="square" rtlCol="0">
            <a:spAutoFit/>
          </a:bodyPr>
          <a:lstStyle/>
          <a:p>
            <a:r>
              <a:rPr lang="en-IN" sz="2000" dirty="0"/>
              <a:t>Digital results through established laboratory information system linked to IHIP for an urgent action in real time </a:t>
            </a:r>
            <a:r>
              <a:rPr lang="en-US" sz="2000" dirty="0"/>
              <a:t>by early identification of unusual trends in mortality and morbidity</a:t>
            </a:r>
            <a:r>
              <a:rPr lang="en-IN" sz="2000" dirty="0"/>
              <a:t> </a:t>
            </a:r>
          </a:p>
        </p:txBody>
      </p:sp>
      <p:pic>
        <p:nvPicPr>
          <p:cNvPr id="28" name="Picture 8" descr="Interfacing the Clinical Laboratory: A Primer for LIS Managers | Semantic  Scholar">
            <a:extLst>
              <a:ext uri="{FF2B5EF4-FFF2-40B4-BE49-F238E27FC236}">
                <a16:creationId xmlns:a16="http://schemas.microsoft.com/office/drawing/2014/main" id="{972D5A10-FE64-13D7-CDA0-BC6B939D5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7255" y="569191"/>
            <a:ext cx="3772570" cy="1757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20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FEE9-806E-7C4C-9D8E-685FF31A1AFB}"/>
              </a:ext>
            </a:extLst>
          </p:cNvPr>
          <p:cNvSpPr>
            <a:spLocks noGrp="1"/>
          </p:cNvSpPr>
          <p:nvPr>
            <p:ph type="title"/>
          </p:nvPr>
        </p:nvSpPr>
        <p:spPr>
          <a:xfrm>
            <a:off x="838200" y="545235"/>
            <a:ext cx="10515600" cy="650520"/>
          </a:xfrm>
        </p:spPr>
        <p:txBody>
          <a:bodyPr>
            <a:normAutofit/>
          </a:bodyPr>
          <a:lstStyle/>
          <a:p>
            <a:pPr algn="ctr"/>
            <a:r>
              <a:rPr lang="en-US" b="1" dirty="0">
                <a:solidFill>
                  <a:srgbClr val="002060"/>
                </a:solidFill>
              </a:rPr>
              <a:t>Strengthening Diagnostic services </a:t>
            </a:r>
          </a:p>
        </p:txBody>
      </p:sp>
      <p:pic>
        <p:nvPicPr>
          <p:cNvPr id="4" name="Picture 3">
            <a:extLst>
              <a:ext uri="{FF2B5EF4-FFF2-40B4-BE49-F238E27FC236}">
                <a16:creationId xmlns:a16="http://schemas.microsoft.com/office/drawing/2014/main" id="{37C98B2E-AB34-41BE-A2FE-160FA5E79769}"/>
              </a:ext>
            </a:extLst>
          </p:cNvPr>
          <p:cNvPicPr/>
          <p:nvPr/>
        </p:nvPicPr>
        <p:blipFill rotWithShape="1">
          <a:blip r:embed="rId2"/>
          <a:srcRect l="11826" t="31655" r="31223" b="17285"/>
          <a:stretch/>
        </p:blipFill>
        <p:spPr bwMode="auto">
          <a:xfrm>
            <a:off x="838200" y="1195755"/>
            <a:ext cx="10401886" cy="514514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6411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6DAAD6-0B36-4E5B-9EBC-2C29070BD8C1}"/>
              </a:ext>
            </a:extLst>
          </p:cNvPr>
          <p:cNvSpPr>
            <a:spLocks noGrp="1"/>
          </p:cNvSpPr>
          <p:nvPr>
            <p:ph type="title"/>
          </p:nvPr>
        </p:nvSpPr>
        <p:spPr>
          <a:xfrm>
            <a:off x="1752600" y="365125"/>
            <a:ext cx="9601200" cy="619613"/>
          </a:xfrm>
        </p:spPr>
        <p:txBody>
          <a:bodyPr>
            <a:normAutofit/>
          </a:bodyPr>
          <a:lstStyle/>
          <a:p>
            <a:pPr algn="ctr"/>
            <a:r>
              <a:rPr lang="en-US" b="1" dirty="0">
                <a:solidFill>
                  <a:srgbClr val="002060"/>
                </a:solidFill>
              </a:rPr>
              <a:t>Defined Upward Linkages</a:t>
            </a:r>
          </a:p>
        </p:txBody>
      </p:sp>
      <p:pic>
        <p:nvPicPr>
          <p:cNvPr id="5" name="Picture 4">
            <a:extLst>
              <a:ext uri="{FF2B5EF4-FFF2-40B4-BE49-F238E27FC236}">
                <a16:creationId xmlns:a16="http://schemas.microsoft.com/office/drawing/2014/main" id="{C54D8394-BD04-4645-8470-47BC0062F377}"/>
              </a:ext>
            </a:extLst>
          </p:cNvPr>
          <p:cNvPicPr/>
          <p:nvPr/>
        </p:nvPicPr>
        <p:blipFill rotWithShape="1">
          <a:blip r:embed="rId2"/>
          <a:srcRect l="7234" t="28795" r="24900" b="19934"/>
          <a:stretch/>
        </p:blipFill>
        <p:spPr bwMode="auto">
          <a:xfrm>
            <a:off x="506438" y="1209822"/>
            <a:ext cx="11127544" cy="53111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097203"/>
      </p:ext>
    </p:extLst>
  </p:cSld>
  <p:clrMapOvr>
    <a:masterClrMapping/>
  </p:clrMapOvr>
</p:sld>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BB3242A4-1E6A-4E02-809C-4A24066EC01D}">
  <ds:schemaRefs>
    <ds:schemaRef ds:uri="http://schemas.microsoft.com/sharepoint/v3/contenttype/forms"/>
  </ds:schemaRefs>
</ds:datastoreItem>
</file>

<file path=customXml/itemProps2.xml><?xml version="1.0" encoding="utf-8"?>
<ds:datastoreItem xmlns:ds="http://schemas.openxmlformats.org/officeDocument/2006/customXml" ds:itemID="{965255AC-12AC-4323-AA35-9BAC798B66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D2D995-20F0-4C14-BF62-1248AB4B484D}">
  <ds:schemaRefs>
    <ds:schemaRef ds:uri="http://schemas.microsoft.com/office/2006/metadata/properties"/>
    <ds:schemaRef ds:uri="http://purl.org/dc/terms/"/>
    <ds:schemaRef ds:uri="http://schemas.microsoft.com/office/infopath/2007/PartnerControls"/>
    <ds:schemaRef ds:uri="http://www.w3.org/XML/1998/namespace"/>
    <ds:schemaRef ds:uri="http://purl.org/dc/elements/1.1/"/>
    <ds:schemaRef ds:uri="71af3243-3dd4-4a8d-8c0d-dd76da1f02a5"/>
    <ds:schemaRef ds:uri="http://schemas.openxmlformats.org/package/2006/metadata/core-properties"/>
    <ds:schemaRef ds:uri="http://schemas.microsoft.com/office/2006/documentManagement/types"/>
    <ds:schemaRef ds:uri="16c05727-aa75-4e4a-9b5f-8a80a1165891"/>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{141290B5-EF31-40AB-8B31-CC2C9EE7DADE}tf67061901_win32</Template>
  <TotalTime>4289</TotalTime>
  <Words>1942</Words>
  <Application>Microsoft Office PowerPoint</Application>
  <PresentationFormat>Widescreen</PresentationFormat>
  <Paragraphs>363</Paragraphs>
  <Slides>33</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Amasis MT Pro</vt:lpstr>
      <vt:lpstr>Arial</vt:lpstr>
      <vt:lpstr>Calibri</vt:lpstr>
      <vt:lpstr>CordiaUPC</vt:lpstr>
      <vt:lpstr>Franklin Gothic Book</vt:lpstr>
      <vt:lpstr>Franklin Gothic Demi</vt:lpstr>
      <vt:lpstr>Merriweather</vt:lpstr>
      <vt:lpstr>Symbol</vt:lpstr>
      <vt:lpstr>Wingdings 2</vt:lpstr>
      <vt:lpstr>Work Sans Light</vt:lpstr>
      <vt:lpstr>DividendVTI</vt:lpstr>
      <vt:lpstr>Integrated District  Public Health Laboratory</vt:lpstr>
      <vt:lpstr>Major Gaps</vt:lpstr>
      <vt:lpstr>Out of Pocket Expenditure by Health Care Function, NHA 2017-18</vt:lpstr>
      <vt:lpstr>Situational analysis of Out Of Pocket Expenditure of various states</vt:lpstr>
      <vt:lpstr>Integrated Public Health Laboratory (IPHL) </vt:lpstr>
      <vt:lpstr>Functional Integration</vt:lpstr>
      <vt:lpstr>PowerPoint Presentation</vt:lpstr>
      <vt:lpstr>Strengthening Diagnostic services </vt:lpstr>
      <vt:lpstr>Defined Upward Linkages</vt:lpstr>
      <vt:lpstr>  Services  No. of tests- DH- 134  SDH-111  (as per FDSI)</vt:lpstr>
      <vt:lpstr>Services (contd.)</vt:lpstr>
      <vt:lpstr>Haematology Tests</vt:lpstr>
      <vt:lpstr>Clinical Pathology</vt:lpstr>
      <vt:lpstr>Cytology</vt:lpstr>
      <vt:lpstr>Biochemistry/ Clinical Chemistry</vt:lpstr>
      <vt:lpstr>Serology</vt:lpstr>
      <vt:lpstr>Bacteriology (including TB)</vt:lpstr>
      <vt:lpstr>Molecular tests</vt:lpstr>
      <vt:lpstr>PowerPoint Presentation</vt:lpstr>
      <vt:lpstr>Structural Components of IPHL</vt:lpstr>
      <vt:lpstr>PowerPoint Presentation</vt:lpstr>
      <vt:lpstr>Common Sample Collection Area</vt:lpstr>
      <vt:lpstr>PowerPoint Presentation</vt:lpstr>
      <vt:lpstr>Integrated Testing Area (No patient Entry)</vt:lpstr>
      <vt:lpstr>PowerPoint Presentation</vt:lpstr>
      <vt:lpstr>Human Resource</vt:lpstr>
      <vt:lpstr>Human Resource for Lab for SDH &amp; DH (IPHS 2022)</vt:lpstr>
      <vt:lpstr>Financial Support </vt:lpstr>
      <vt:lpstr>PowerPoint Presentation</vt:lpstr>
      <vt:lpstr>Roadmap for Implementation (contd.)</vt:lpstr>
      <vt:lpstr>PowerPoint Presentation</vt:lpstr>
      <vt:lpstr>THANK YOU </vt:lpstr>
      <vt:lpstr>List of Equipment available under Various Programs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Integrated District  Public Health Laboratory</dc:title>
  <dc:creator>poonam lnu</dc:creator>
  <cp:lastModifiedBy>poonam lnu</cp:lastModifiedBy>
  <cp:revision>59</cp:revision>
  <cp:lastPrinted>2022-06-21T05:56:59Z</cp:lastPrinted>
  <dcterms:created xsi:type="dcterms:W3CDTF">2022-06-20T10:26:27Z</dcterms:created>
  <dcterms:modified xsi:type="dcterms:W3CDTF">2022-08-31T04:21:40Z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