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718" r:id="rId2"/>
  </p:sldMasterIdLst>
  <p:notesMasterIdLst>
    <p:notesMasterId r:id="rId45"/>
  </p:notesMasterIdLst>
  <p:sldIdLst>
    <p:sldId id="333" r:id="rId3"/>
    <p:sldId id="413" r:id="rId4"/>
    <p:sldId id="414" r:id="rId5"/>
    <p:sldId id="415" r:id="rId6"/>
    <p:sldId id="416" r:id="rId7"/>
    <p:sldId id="417" r:id="rId8"/>
    <p:sldId id="418" r:id="rId9"/>
    <p:sldId id="419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2147471244" r:id="rId18"/>
    <p:sldId id="2147471245" r:id="rId19"/>
    <p:sldId id="430" r:id="rId20"/>
    <p:sldId id="431" r:id="rId21"/>
    <p:sldId id="2147471238" r:id="rId22"/>
    <p:sldId id="2147471239" r:id="rId23"/>
    <p:sldId id="2147471240" r:id="rId24"/>
    <p:sldId id="2147471241" r:id="rId25"/>
    <p:sldId id="2147471242" r:id="rId26"/>
    <p:sldId id="2147471243" r:id="rId27"/>
    <p:sldId id="393" r:id="rId28"/>
    <p:sldId id="398" r:id="rId29"/>
    <p:sldId id="399" r:id="rId30"/>
    <p:sldId id="400" r:id="rId31"/>
    <p:sldId id="401" r:id="rId32"/>
    <p:sldId id="403" r:id="rId33"/>
    <p:sldId id="262" r:id="rId34"/>
    <p:sldId id="2147471246" r:id="rId35"/>
    <p:sldId id="468" r:id="rId36"/>
    <p:sldId id="469" r:id="rId37"/>
    <p:sldId id="471" r:id="rId38"/>
    <p:sldId id="452" r:id="rId39"/>
    <p:sldId id="461" r:id="rId40"/>
    <p:sldId id="258" r:id="rId41"/>
    <p:sldId id="257" r:id="rId42"/>
    <p:sldId id="259" r:id="rId43"/>
    <p:sldId id="392" r:id="rId44"/>
  </p:sldIdLst>
  <p:sldSz cx="9144000" cy="5143500" type="screen16x9"/>
  <p:notesSz cx="6858000" cy="9947275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mbria" panose="02040503050406030204" pitchFamily="18" charset="0"/>
      <p:regular r:id="rId50"/>
      <p:bold r:id="rId51"/>
      <p:italic r:id="rId52"/>
      <p:boldItalic r:id="rId53"/>
    </p:embeddedFont>
    <p:embeddedFont>
      <p:font typeface="Euphemia" panose="020B0503040102020104" pitchFamily="34" charset="0"/>
      <p:regular r:id="rId54"/>
    </p:embeddedFont>
    <p:embeddedFont>
      <p:font typeface="Gill Sans" panose="020B0604020202020204" charset="0"/>
      <p:regular r:id="rId55"/>
      <p:bold r:id="rId56"/>
    </p:embeddedFont>
    <p:embeddedFont>
      <p:font typeface="Gill Sans MT" panose="020B0502020104020203" pitchFamily="34" charset="0"/>
      <p:regular r:id="rId57"/>
      <p:bold r:id="rId58"/>
      <p:italic r:id="rId59"/>
      <p:boldItalic r:id="rId60"/>
    </p:embeddedFont>
    <p:embeddedFont>
      <p:font typeface="Roboto" panose="02000000000000000000" pitchFamily="2" charset="0"/>
      <p:regular r:id="rId61"/>
      <p:bold r:id="rId62"/>
      <p:italic r:id="rId63"/>
      <p:boldItalic r:id="rId64"/>
    </p:embeddedFont>
    <p:embeddedFont>
      <p:font typeface="Times" panose="02020603050405020304" pitchFamily="18" charset="0"/>
      <p:regular r:id="rId65"/>
      <p:bold r:id="rId66"/>
      <p:italic r:id="rId67"/>
      <p:boldItalic r:id="rId68"/>
    </p:embeddedFont>
    <p:embeddedFont>
      <p:font typeface="Trebuchet MS" panose="020B0603020202020204" pitchFamily="34" charset="0"/>
      <p:regular r:id="rId69"/>
      <p:bold r:id="rId70"/>
      <p:italic r:id="rId71"/>
      <p:boldItalic r:id="rId7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6" roundtripDataSignature="AMtx7mgHq/qiv/43bYcoeu/M9+gf/k6e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F481CB-A346-45DA-A9B6-B3AD70AC89FA}">
  <a:tblStyle styleId="{76F481CB-A346-45DA-A9B6-B3AD70AC89FA}" styleName="Table_0">
    <a:wholeTbl>
      <a:tcTxStyle b="off" i="off">
        <a:font>
          <a:latin typeface="Arial"/>
          <a:ea typeface="Arial"/>
          <a:cs typeface="Arial"/>
        </a:font>
        <a:srgbClr val="C0791B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AEB"/>
          </a:solidFill>
        </a:fill>
      </a:tcStyle>
    </a:wholeTbl>
    <a:band1H>
      <a:tcTxStyle b="off" i="off"/>
      <a:tcStyle>
        <a:tcBdr/>
        <a:fill>
          <a:solidFill>
            <a:srgbClr val="CAD2D5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D2D5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0B6374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0B637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0B6374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0B6374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48064EE-69F3-425F-93A8-ABAFEC793C5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4" autoAdjust="0"/>
  </p:normalViewPr>
  <p:slideViewPr>
    <p:cSldViewPr snapToGrid="0">
      <p:cViewPr varScale="1">
        <p:scale>
          <a:sx n="78" d="100"/>
          <a:sy n="78" d="100"/>
        </p:scale>
        <p:origin x="940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63" Type="http://schemas.openxmlformats.org/officeDocument/2006/relationships/font" Target="fonts/font18.fntdata"/><Relationship Id="rId68" Type="http://schemas.openxmlformats.org/officeDocument/2006/relationships/font" Target="fonts/font23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font" Target="fonts/font21.fntdata"/><Relationship Id="rId5" Type="http://schemas.openxmlformats.org/officeDocument/2006/relationships/slide" Target="slides/slide3.xml"/><Relationship Id="rId61" Type="http://schemas.openxmlformats.org/officeDocument/2006/relationships/font" Target="fonts/font16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69" Type="http://schemas.openxmlformats.org/officeDocument/2006/relationships/font" Target="fonts/font24.fntdata"/><Relationship Id="rId100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6.fntdata"/><Relationship Id="rId72" Type="http://schemas.openxmlformats.org/officeDocument/2006/relationships/font" Target="fonts/font27.fntdata"/><Relationship Id="rId98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font" Target="fonts/font2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70" Type="http://schemas.openxmlformats.org/officeDocument/2006/relationships/font" Target="fonts/font25.fntdata"/><Relationship Id="rId96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font" Target="fonts/font20.fntdata"/><Relationship Id="rId9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97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font" Target="fonts/font26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1800" b="1">
                <a:solidFill>
                  <a:sysClr val="windowText" lastClr="000000"/>
                </a:solidFill>
              </a:rPr>
              <a:t>Average</a:t>
            </a:r>
            <a:r>
              <a:rPr lang="en-IN" sz="1800" b="1" baseline="0">
                <a:solidFill>
                  <a:sysClr val="windowText" lastClr="000000"/>
                </a:solidFill>
              </a:rPr>
              <a:t> no. of Teleconultations per facility per month (August 2022)</a:t>
            </a:r>
            <a:endParaRPr lang="en-IN" sz="1800" b="1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3660208556989643"/>
          <c:y val="4.55489512655565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240-4247-A07E-B70AC6D75399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240-4247-A07E-B70AC6D75399}"/>
              </c:ext>
            </c:extLst>
          </c:dPt>
          <c:dPt>
            <c:idx val="2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240-4247-A07E-B70AC6D75399}"/>
              </c:ext>
            </c:extLst>
          </c:dPt>
          <c:dPt>
            <c:idx val="3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240-4247-A07E-B70AC6D75399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240-4247-A07E-B70AC6D753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StateWiseConsultationCount_June!$C$40:$C$46</c:f>
              <c:strCache>
                <c:ptCount val="7"/>
                <c:pt idx="0">
                  <c:v>Tamil Nadu </c:v>
                </c:pt>
                <c:pt idx="1">
                  <c:v>India </c:v>
                </c:pt>
                <c:pt idx="2">
                  <c:v>Karnataka </c:v>
                </c:pt>
                <c:pt idx="3">
                  <c:v>Maharashtra </c:v>
                </c:pt>
                <c:pt idx="4">
                  <c:v>Kerala </c:v>
                </c:pt>
                <c:pt idx="5">
                  <c:v>ANI </c:v>
                </c:pt>
                <c:pt idx="6">
                  <c:v>Puducherry </c:v>
                </c:pt>
              </c:strCache>
            </c:strRef>
          </c:cat>
          <c:val>
            <c:numRef>
              <c:f>StateWiseConsultationCount_June!$D$40:$D$46</c:f>
              <c:numCache>
                <c:formatCode>0</c:formatCode>
                <c:ptCount val="7"/>
                <c:pt idx="0">
                  <c:v>117</c:v>
                </c:pt>
                <c:pt idx="1">
                  <c:v>80</c:v>
                </c:pt>
                <c:pt idx="2">
                  <c:v>56</c:v>
                </c:pt>
                <c:pt idx="3">
                  <c:v>44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40-4247-A07E-B70AC6D753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2051063"/>
        <c:axId val="1250221416"/>
      </c:barChart>
      <c:catAx>
        <c:axId val="1092051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0221416"/>
        <c:crosses val="autoZero"/>
        <c:auto val="1"/>
        <c:lblAlgn val="ctr"/>
        <c:lblOffset val="100"/>
        <c:noMultiLvlLbl val="0"/>
      </c:catAx>
      <c:valAx>
        <c:axId val="125022141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092051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70C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4CBBFC-220D-4B3E-9BB6-68AC1C4116D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6ADAF39-EE26-482C-816B-C323ED277084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SASHAKT is being </a:t>
          </a:r>
          <a:r>
            <a:rPr lang="en-US" i="1" u="sng" dirty="0">
              <a:latin typeface="Cambria" panose="02040503050406030204" pitchFamily="18" charset="0"/>
              <a:ea typeface="Cambria" panose="02040503050406030204" pitchFamily="18" charset="0"/>
            </a:rPr>
            <a:t>integrated with AB-HWC Portal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and hence </a:t>
          </a:r>
          <a:r>
            <a:rPr lang="en-US" i="1" u="sng" dirty="0">
              <a:latin typeface="Cambria" panose="02040503050406030204" pitchFamily="18" charset="0"/>
              <a:ea typeface="Cambria" panose="02040503050406030204" pitchFamily="18" charset="0"/>
            </a:rPr>
            <a:t>separate user login is not  required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for HWC Portal users.</a:t>
          </a:r>
        </a:p>
      </dgm:t>
    </dgm:pt>
    <dgm:pt modelId="{208B1CFC-13CD-4565-91E5-0D8153E6AE4A}" type="parTrans" cxnId="{9DF1142D-19D1-411E-A834-14A8F34DA48C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A2E9F01-9C36-446C-B366-01847B26BAAB}" type="sibTrans" cxnId="{9DF1142D-19D1-411E-A834-14A8F34DA48C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FCB77F1-0242-4C47-8B39-88B46DB60C9F}">
      <dgm:prSet/>
      <dgm:spPr/>
      <dgm:t>
        <a:bodyPr/>
        <a:lstStyle/>
        <a:p>
          <a:pPr rtl="0">
            <a:spcBef>
              <a:spcPts val="600"/>
            </a:spcBef>
            <a:spcAft>
              <a:spcPts val="600"/>
            </a:spcAft>
          </a:pP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Open API to be provided so that integration can be done by the states with the state specific portals/software. </a:t>
          </a:r>
        </a:p>
      </dgm:t>
    </dgm:pt>
    <dgm:pt modelId="{8A9D1C66-2A7B-42BB-8040-879AD59F4C7E}" type="parTrans" cxnId="{DC5ED496-F9B2-42B7-A856-BE6537EF1E31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FDDDC2B-0392-4892-ADBC-EA15E11BACBE}" type="sibTrans" cxnId="{DC5ED496-F9B2-42B7-A856-BE6537EF1E31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CC3C9CC-1195-2742-BD95-5B7837E95897}">
      <dgm:prSet/>
      <dgm:spPr/>
      <dgm:t>
        <a:bodyPr/>
        <a:lstStyle/>
        <a:p>
          <a:pPr rtl="0">
            <a:spcBef>
              <a:spcPts val="600"/>
            </a:spcBef>
            <a:spcAft>
              <a:spcPts val="600"/>
            </a:spcAft>
          </a:pP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Users of the HWC Portal will need to create separate user credentials to grant access to SASHAKT to users of other portals.</a:t>
          </a:r>
          <a:endParaRPr lang="en-GB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5EF9C11-10F4-AE4C-903F-CC2FBAAF41EE}" type="parTrans" cxnId="{1C6D6548-04DC-DB4F-9A40-1BF45F1C31A2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en-GB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69963A3-3C8A-C24B-997D-7903F754EADD}" type="sibTrans" cxnId="{1C6D6548-04DC-DB4F-9A40-1BF45F1C31A2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en-GB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2EEE7CE-12FC-4A44-A35D-01701EB52C5C}" type="pres">
      <dgm:prSet presAssocID="{894CBBFC-220D-4B3E-9BB6-68AC1C4116DE}" presName="linear" presStyleCnt="0">
        <dgm:presLayoutVars>
          <dgm:animLvl val="lvl"/>
          <dgm:resizeHandles val="exact"/>
        </dgm:presLayoutVars>
      </dgm:prSet>
      <dgm:spPr/>
    </dgm:pt>
    <dgm:pt modelId="{D6A1BCC1-AB19-4237-AB5E-0D1E559352E7}" type="pres">
      <dgm:prSet presAssocID="{76ADAF39-EE26-482C-816B-C323ED27708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C62A873-51DA-4877-B8AE-2F860698F07D}" type="pres">
      <dgm:prSet presAssocID="{7A2E9F01-9C36-446C-B366-01847B26BAAB}" presName="spacer" presStyleCnt="0"/>
      <dgm:spPr/>
    </dgm:pt>
    <dgm:pt modelId="{64875648-814E-4A62-806F-2AE6335D19FF}" type="pres">
      <dgm:prSet presAssocID="{6CC3C9CC-1195-2742-BD95-5B7837E9589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4145674-DA80-4F95-A5EE-C8241A20DEC0}" type="pres">
      <dgm:prSet presAssocID="{969963A3-3C8A-C24B-997D-7903F754EADD}" presName="spacer" presStyleCnt="0"/>
      <dgm:spPr/>
    </dgm:pt>
    <dgm:pt modelId="{AAA2EDAF-08D4-41BE-9459-8571A32AE78D}" type="pres">
      <dgm:prSet presAssocID="{DFCB77F1-0242-4C47-8B39-88B46DB60C9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DF1142D-19D1-411E-A834-14A8F34DA48C}" srcId="{894CBBFC-220D-4B3E-9BB6-68AC1C4116DE}" destId="{76ADAF39-EE26-482C-816B-C323ED277084}" srcOrd="0" destOrd="0" parTransId="{208B1CFC-13CD-4565-91E5-0D8153E6AE4A}" sibTransId="{7A2E9F01-9C36-446C-B366-01847B26BAAB}"/>
    <dgm:cxn modelId="{DF78785D-6039-4ADA-B75F-BA898F02EF63}" type="presOf" srcId="{DFCB77F1-0242-4C47-8B39-88B46DB60C9F}" destId="{AAA2EDAF-08D4-41BE-9459-8571A32AE78D}" srcOrd="0" destOrd="0" presId="urn:microsoft.com/office/officeart/2005/8/layout/vList2"/>
    <dgm:cxn modelId="{C64A3863-7110-4FA6-9717-05A705320CF2}" type="presOf" srcId="{76ADAF39-EE26-482C-816B-C323ED277084}" destId="{D6A1BCC1-AB19-4237-AB5E-0D1E559352E7}" srcOrd="0" destOrd="0" presId="urn:microsoft.com/office/officeart/2005/8/layout/vList2"/>
    <dgm:cxn modelId="{1C6D6548-04DC-DB4F-9A40-1BF45F1C31A2}" srcId="{894CBBFC-220D-4B3E-9BB6-68AC1C4116DE}" destId="{6CC3C9CC-1195-2742-BD95-5B7837E95897}" srcOrd="1" destOrd="0" parTransId="{65EF9C11-10F4-AE4C-903F-CC2FBAAF41EE}" sibTransId="{969963A3-3C8A-C24B-997D-7903F754EADD}"/>
    <dgm:cxn modelId="{61F91C49-98C8-4AF9-BB46-3DA86111075F}" type="presOf" srcId="{894CBBFC-220D-4B3E-9BB6-68AC1C4116DE}" destId="{82EEE7CE-12FC-4A44-A35D-01701EB52C5C}" srcOrd="0" destOrd="0" presId="urn:microsoft.com/office/officeart/2005/8/layout/vList2"/>
    <dgm:cxn modelId="{DC5ED496-F9B2-42B7-A856-BE6537EF1E31}" srcId="{894CBBFC-220D-4B3E-9BB6-68AC1C4116DE}" destId="{DFCB77F1-0242-4C47-8B39-88B46DB60C9F}" srcOrd="2" destOrd="0" parTransId="{8A9D1C66-2A7B-42BB-8040-879AD59F4C7E}" sibTransId="{AFDDDC2B-0392-4892-ADBC-EA15E11BACBE}"/>
    <dgm:cxn modelId="{582CC6B6-A339-4063-9B31-4A6B4B9CD226}" type="presOf" srcId="{6CC3C9CC-1195-2742-BD95-5B7837E95897}" destId="{64875648-814E-4A62-806F-2AE6335D19FF}" srcOrd="0" destOrd="0" presId="urn:microsoft.com/office/officeart/2005/8/layout/vList2"/>
    <dgm:cxn modelId="{70170511-D378-43B7-9CBD-DB9D8A04C992}" type="presParOf" srcId="{82EEE7CE-12FC-4A44-A35D-01701EB52C5C}" destId="{D6A1BCC1-AB19-4237-AB5E-0D1E559352E7}" srcOrd="0" destOrd="0" presId="urn:microsoft.com/office/officeart/2005/8/layout/vList2"/>
    <dgm:cxn modelId="{CD112684-C601-499B-964E-B75F76CD7F2B}" type="presParOf" srcId="{82EEE7CE-12FC-4A44-A35D-01701EB52C5C}" destId="{1C62A873-51DA-4877-B8AE-2F860698F07D}" srcOrd="1" destOrd="0" presId="urn:microsoft.com/office/officeart/2005/8/layout/vList2"/>
    <dgm:cxn modelId="{51369FD0-7EA6-4C4E-9E04-3A7A097E7F73}" type="presParOf" srcId="{82EEE7CE-12FC-4A44-A35D-01701EB52C5C}" destId="{64875648-814E-4A62-806F-2AE6335D19FF}" srcOrd="2" destOrd="0" presId="urn:microsoft.com/office/officeart/2005/8/layout/vList2"/>
    <dgm:cxn modelId="{8A43FA97-B038-4304-9B61-67589FA358C5}" type="presParOf" srcId="{82EEE7CE-12FC-4A44-A35D-01701EB52C5C}" destId="{34145674-DA80-4F95-A5EE-C8241A20DEC0}" srcOrd="3" destOrd="0" presId="urn:microsoft.com/office/officeart/2005/8/layout/vList2"/>
    <dgm:cxn modelId="{1B45970A-C946-4DB7-A897-98CBE88710B5}" type="presParOf" srcId="{82EEE7CE-12FC-4A44-A35D-01701EB52C5C}" destId="{AAA2EDAF-08D4-41BE-9459-8571A32AE78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A8717D-237A-4935-8FDA-71F8CA85726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A12FC3-382F-4A5C-8272-B7FCE8CE1132}">
      <dgm:prSet/>
      <dgm:spPr/>
      <dgm:t>
        <a:bodyPr/>
        <a:lstStyle/>
        <a:p>
          <a:r>
            <a:rPr lang="en-US" dirty="0">
              <a:latin typeface="Cambria" pitchFamily="18" charset="0"/>
              <a:ea typeface="Cambria" pitchFamily="18" charset="0"/>
            </a:rPr>
            <a:t>Service Provision</a:t>
          </a:r>
        </a:p>
      </dgm:t>
    </dgm:pt>
    <dgm:pt modelId="{3F2C267A-58EA-47D3-AA98-BE2BCA2A1BEF}" type="parTrans" cxnId="{43CF42F1-3B27-4163-9199-A1CC5ABD5C89}">
      <dgm:prSet/>
      <dgm:spPr/>
      <dgm:t>
        <a:bodyPr/>
        <a:lstStyle/>
        <a:p>
          <a:endParaRPr lang="en-US">
            <a:latin typeface="Cambria" pitchFamily="18" charset="0"/>
            <a:ea typeface="Cambria" pitchFamily="18" charset="0"/>
          </a:endParaRPr>
        </a:p>
      </dgm:t>
    </dgm:pt>
    <dgm:pt modelId="{6A0E1284-1C5B-414D-82DF-EF18E95CAF52}" type="sibTrans" cxnId="{43CF42F1-3B27-4163-9199-A1CC5ABD5C89}">
      <dgm:prSet/>
      <dgm:spPr/>
      <dgm:t>
        <a:bodyPr/>
        <a:lstStyle/>
        <a:p>
          <a:endParaRPr lang="en-US">
            <a:latin typeface="Cambria" pitchFamily="18" charset="0"/>
            <a:ea typeface="Cambria" pitchFamily="18" charset="0"/>
          </a:endParaRPr>
        </a:p>
      </dgm:t>
    </dgm:pt>
    <dgm:pt modelId="{944289F6-F4A1-4C00-AF5B-6E3A4FB1E059}">
      <dgm:prSet/>
      <dgm:spPr/>
      <dgm:t>
        <a:bodyPr/>
        <a:lstStyle/>
        <a:p>
          <a:r>
            <a:rPr lang="en-US">
              <a:latin typeface="Cambria" pitchFamily="18" charset="0"/>
              <a:ea typeface="Cambria" pitchFamily="18" charset="0"/>
            </a:rPr>
            <a:t>Infra-structure</a:t>
          </a:r>
        </a:p>
      </dgm:t>
    </dgm:pt>
    <dgm:pt modelId="{DD0FD5D9-16B3-40F4-9F21-BD28CF60E9EC}" type="parTrans" cxnId="{C4D7BF0A-D8FC-4AFC-AB9E-B993BDFECBC1}">
      <dgm:prSet/>
      <dgm:spPr/>
      <dgm:t>
        <a:bodyPr/>
        <a:lstStyle/>
        <a:p>
          <a:endParaRPr lang="en-US">
            <a:latin typeface="Cambria" pitchFamily="18" charset="0"/>
            <a:ea typeface="Cambria" pitchFamily="18" charset="0"/>
          </a:endParaRPr>
        </a:p>
      </dgm:t>
    </dgm:pt>
    <dgm:pt modelId="{C7791CD3-BAD5-435D-8236-BDEB42F6C3B4}" type="sibTrans" cxnId="{C4D7BF0A-D8FC-4AFC-AB9E-B993BDFECBC1}">
      <dgm:prSet/>
      <dgm:spPr/>
      <dgm:t>
        <a:bodyPr/>
        <a:lstStyle/>
        <a:p>
          <a:endParaRPr lang="en-US">
            <a:latin typeface="Cambria" pitchFamily="18" charset="0"/>
            <a:ea typeface="Cambria" pitchFamily="18" charset="0"/>
          </a:endParaRPr>
        </a:p>
      </dgm:t>
    </dgm:pt>
    <dgm:pt modelId="{9B770566-C70C-484A-8841-83DE817DFFE1}">
      <dgm:prSet/>
      <dgm:spPr/>
      <dgm:t>
        <a:bodyPr/>
        <a:lstStyle/>
        <a:p>
          <a:r>
            <a:rPr lang="en-US">
              <a:latin typeface="Cambria" pitchFamily="18" charset="0"/>
              <a:ea typeface="Cambria" pitchFamily="18" charset="0"/>
            </a:rPr>
            <a:t>Human Resource</a:t>
          </a:r>
        </a:p>
      </dgm:t>
    </dgm:pt>
    <dgm:pt modelId="{F70624EF-ED11-4E6B-9388-C4D1E3825853}" type="parTrans" cxnId="{8AAB8A4D-9372-4C69-8474-7174417AE4DD}">
      <dgm:prSet/>
      <dgm:spPr/>
      <dgm:t>
        <a:bodyPr/>
        <a:lstStyle/>
        <a:p>
          <a:endParaRPr lang="en-US">
            <a:latin typeface="Cambria" pitchFamily="18" charset="0"/>
            <a:ea typeface="Cambria" pitchFamily="18" charset="0"/>
          </a:endParaRPr>
        </a:p>
      </dgm:t>
    </dgm:pt>
    <dgm:pt modelId="{1F2DA358-F77F-4C37-B4D3-C901CB6740CF}" type="sibTrans" cxnId="{8AAB8A4D-9372-4C69-8474-7174417AE4DD}">
      <dgm:prSet/>
      <dgm:spPr/>
      <dgm:t>
        <a:bodyPr/>
        <a:lstStyle/>
        <a:p>
          <a:endParaRPr lang="en-US">
            <a:latin typeface="Cambria" pitchFamily="18" charset="0"/>
            <a:ea typeface="Cambria" pitchFamily="18" charset="0"/>
          </a:endParaRPr>
        </a:p>
      </dgm:t>
    </dgm:pt>
    <dgm:pt modelId="{FC107471-7110-42E3-BDAF-67DFC89659D8}">
      <dgm:prSet/>
      <dgm:spPr/>
      <dgm:t>
        <a:bodyPr/>
        <a:lstStyle/>
        <a:p>
          <a:r>
            <a:rPr lang="en-US">
              <a:latin typeface="Cambria" pitchFamily="18" charset="0"/>
              <a:ea typeface="Cambria" pitchFamily="18" charset="0"/>
            </a:rPr>
            <a:t>Drugs</a:t>
          </a:r>
        </a:p>
      </dgm:t>
    </dgm:pt>
    <dgm:pt modelId="{78744AB5-B998-4C10-AB6D-68FB3E2CCE08}" type="parTrans" cxnId="{8276498F-D298-43EC-AE06-45D7C57C7FBD}">
      <dgm:prSet/>
      <dgm:spPr/>
      <dgm:t>
        <a:bodyPr/>
        <a:lstStyle/>
        <a:p>
          <a:endParaRPr lang="en-US">
            <a:latin typeface="Cambria" pitchFamily="18" charset="0"/>
            <a:ea typeface="Cambria" pitchFamily="18" charset="0"/>
          </a:endParaRPr>
        </a:p>
      </dgm:t>
    </dgm:pt>
    <dgm:pt modelId="{DB8EF042-A784-4127-BF4E-22E58A05BBCC}" type="sibTrans" cxnId="{8276498F-D298-43EC-AE06-45D7C57C7FBD}">
      <dgm:prSet/>
      <dgm:spPr/>
      <dgm:t>
        <a:bodyPr/>
        <a:lstStyle/>
        <a:p>
          <a:endParaRPr lang="en-US">
            <a:latin typeface="Cambria" pitchFamily="18" charset="0"/>
            <a:ea typeface="Cambria" pitchFamily="18" charset="0"/>
          </a:endParaRPr>
        </a:p>
      </dgm:t>
    </dgm:pt>
    <dgm:pt modelId="{DE788852-9DD2-4B14-861C-7594E9794415}">
      <dgm:prSet/>
      <dgm:spPr/>
      <dgm:t>
        <a:bodyPr/>
        <a:lstStyle/>
        <a:p>
          <a:r>
            <a:rPr lang="en-US">
              <a:latin typeface="Cambria" pitchFamily="18" charset="0"/>
              <a:ea typeface="Cambria" pitchFamily="18" charset="0"/>
            </a:rPr>
            <a:t>Diagnostics </a:t>
          </a:r>
        </a:p>
      </dgm:t>
    </dgm:pt>
    <dgm:pt modelId="{164FC567-E5B1-4BC9-80F6-7DB786247703}" type="parTrans" cxnId="{1727A11F-0AF1-4B93-90B5-AA9C6BD26397}">
      <dgm:prSet/>
      <dgm:spPr/>
      <dgm:t>
        <a:bodyPr/>
        <a:lstStyle/>
        <a:p>
          <a:endParaRPr lang="en-US">
            <a:latin typeface="Cambria" pitchFamily="18" charset="0"/>
            <a:ea typeface="Cambria" pitchFamily="18" charset="0"/>
          </a:endParaRPr>
        </a:p>
      </dgm:t>
    </dgm:pt>
    <dgm:pt modelId="{FFD8446C-DCC4-42DE-93DD-F702CEB7FE09}" type="sibTrans" cxnId="{1727A11F-0AF1-4B93-90B5-AA9C6BD26397}">
      <dgm:prSet/>
      <dgm:spPr/>
      <dgm:t>
        <a:bodyPr/>
        <a:lstStyle/>
        <a:p>
          <a:endParaRPr lang="en-US">
            <a:latin typeface="Cambria" pitchFamily="18" charset="0"/>
            <a:ea typeface="Cambria" pitchFamily="18" charset="0"/>
          </a:endParaRPr>
        </a:p>
      </dgm:t>
    </dgm:pt>
    <dgm:pt modelId="{A5198313-E5F8-4D6D-94B5-2386D68704D2}">
      <dgm:prSet/>
      <dgm:spPr/>
      <dgm:t>
        <a:bodyPr/>
        <a:lstStyle/>
        <a:p>
          <a:r>
            <a:rPr lang="en-US" dirty="0">
              <a:latin typeface="Cambria" pitchFamily="18" charset="0"/>
              <a:ea typeface="Cambria" pitchFamily="18" charset="0"/>
            </a:rPr>
            <a:t>Equipment</a:t>
          </a:r>
        </a:p>
      </dgm:t>
    </dgm:pt>
    <dgm:pt modelId="{032EC6CC-903C-4DC2-9BFE-4D8DEABEF596}" type="parTrans" cxnId="{5B334A20-891F-4CFA-BC54-721C7DC6DC48}">
      <dgm:prSet/>
      <dgm:spPr/>
      <dgm:t>
        <a:bodyPr/>
        <a:lstStyle/>
        <a:p>
          <a:endParaRPr lang="en-US">
            <a:latin typeface="Cambria" pitchFamily="18" charset="0"/>
            <a:ea typeface="Cambria" pitchFamily="18" charset="0"/>
          </a:endParaRPr>
        </a:p>
      </dgm:t>
    </dgm:pt>
    <dgm:pt modelId="{82B73155-D1CB-4EE1-997D-33923AE283E2}" type="sibTrans" cxnId="{5B334A20-891F-4CFA-BC54-721C7DC6DC48}">
      <dgm:prSet/>
      <dgm:spPr/>
      <dgm:t>
        <a:bodyPr/>
        <a:lstStyle/>
        <a:p>
          <a:endParaRPr lang="en-US">
            <a:latin typeface="Cambria" pitchFamily="18" charset="0"/>
            <a:ea typeface="Cambria" pitchFamily="18" charset="0"/>
          </a:endParaRPr>
        </a:p>
      </dgm:t>
    </dgm:pt>
    <dgm:pt modelId="{CBEE623E-6CE5-48B9-B82D-6C8C6CBBD6D3}">
      <dgm:prSet/>
      <dgm:spPr>
        <a:solidFill>
          <a:schemeClr val="accent5"/>
        </a:solidFill>
      </dgm:spPr>
      <dgm:t>
        <a:bodyPr/>
        <a:lstStyle/>
        <a:p>
          <a:r>
            <a:rPr lang="en-US" dirty="0">
              <a:latin typeface="Cambria" pitchFamily="18" charset="0"/>
              <a:ea typeface="Cambria" pitchFamily="18" charset="0"/>
            </a:rPr>
            <a:t>Quality*</a:t>
          </a:r>
        </a:p>
      </dgm:t>
    </dgm:pt>
    <dgm:pt modelId="{FB482B46-2587-4287-8A94-588C42A4DCCC}" type="parTrans" cxnId="{FAE0A0D8-E19F-489C-9F9F-A52C9D47B30B}">
      <dgm:prSet/>
      <dgm:spPr/>
      <dgm:t>
        <a:bodyPr/>
        <a:lstStyle/>
        <a:p>
          <a:endParaRPr lang="en-US">
            <a:latin typeface="Cambria" pitchFamily="18" charset="0"/>
            <a:ea typeface="Cambria" pitchFamily="18" charset="0"/>
          </a:endParaRPr>
        </a:p>
      </dgm:t>
    </dgm:pt>
    <dgm:pt modelId="{3C50D5C2-E6B4-4C91-8D2B-5AEF47C3FCB2}" type="sibTrans" cxnId="{FAE0A0D8-E19F-489C-9F9F-A52C9D47B30B}">
      <dgm:prSet/>
      <dgm:spPr/>
      <dgm:t>
        <a:bodyPr/>
        <a:lstStyle/>
        <a:p>
          <a:endParaRPr lang="en-US">
            <a:latin typeface="Cambria" pitchFamily="18" charset="0"/>
            <a:ea typeface="Cambria" pitchFamily="18" charset="0"/>
          </a:endParaRPr>
        </a:p>
      </dgm:t>
    </dgm:pt>
    <dgm:pt modelId="{969DD92C-59CE-4DAD-8BCC-66910C906C1F}">
      <dgm:prSet/>
      <dgm:spPr>
        <a:solidFill>
          <a:schemeClr val="accent5"/>
        </a:solidFill>
      </dgm:spPr>
      <dgm:t>
        <a:bodyPr/>
        <a:lstStyle/>
        <a:p>
          <a:r>
            <a:rPr lang="en-US" dirty="0">
              <a:latin typeface="Cambria" pitchFamily="18" charset="0"/>
              <a:ea typeface="Cambria" pitchFamily="18" charset="0"/>
            </a:rPr>
            <a:t>Monitoring &amp; Certification*</a:t>
          </a:r>
        </a:p>
      </dgm:t>
    </dgm:pt>
    <dgm:pt modelId="{9ADFD18C-F7CB-49F7-8D17-521E5E8D54FB}" type="parTrans" cxnId="{67F9DE30-A161-4A34-AFB4-3AEA550165D8}">
      <dgm:prSet/>
      <dgm:spPr/>
      <dgm:t>
        <a:bodyPr/>
        <a:lstStyle/>
        <a:p>
          <a:endParaRPr lang="en-US">
            <a:latin typeface="Cambria" pitchFamily="18" charset="0"/>
            <a:ea typeface="Cambria" pitchFamily="18" charset="0"/>
          </a:endParaRPr>
        </a:p>
      </dgm:t>
    </dgm:pt>
    <dgm:pt modelId="{B841C2C7-8222-4541-8000-1623E0D3869E}" type="sibTrans" cxnId="{67F9DE30-A161-4A34-AFB4-3AEA550165D8}">
      <dgm:prSet/>
      <dgm:spPr/>
      <dgm:t>
        <a:bodyPr/>
        <a:lstStyle/>
        <a:p>
          <a:endParaRPr lang="en-US">
            <a:latin typeface="Cambria" pitchFamily="18" charset="0"/>
            <a:ea typeface="Cambria" pitchFamily="18" charset="0"/>
          </a:endParaRPr>
        </a:p>
      </dgm:t>
    </dgm:pt>
    <dgm:pt modelId="{83EE4191-1F83-4DC4-BB61-7A8238797B76}">
      <dgm:prSet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dirty="0">
              <a:latin typeface="Cambria" pitchFamily="18" charset="0"/>
              <a:ea typeface="Cambria" pitchFamily="18" charset="0"/>
            </a:rPr>
            <a:t>Accountability &amp; Operationalizing IPHS*</a:t>
          </a:r>
        </a:p>
      </dgm:t>
    </dgm:pt>
    <dgm:pt modelId="{17659459-A0EB-4523-9392-E3BF1DB7F8C2}" type="parTrans" cxnId="{52C77DAE-E4CA-43B7-8828-CB96709FA2E7}">
      <dgm:prSet/>
      <dgm:spPr/>
      <dgm:t>
        <a:bodyPr/>
        <a:lstStyle/>
        <a:p>
          <a:endParaRPr lang="en-US">
            <a:latin typeface="Cambria" pitchFamily="18" charset="0"/>
            <a:ea typeface="Cambria" pitchFamily="18" charset="0"/>
          </a:endParaRPr>
        </a:p>
      </dgm:t>
    </dgm:pt>
    <dgm:pt modelId="{A03AAB29-EEF0-4116-BB48-366BF29A9148}" type="sibTrans" cxnId="{52C77DAE-E4CA-43B7-8828-CB96709FA2E7}">
      <dgm:prSet/>
      <dgm:spPr/>
      <dgm:t>
        <a:bodyPr/>
        <a:lstStyle/>
        <a:p>
          <a:endParaRPr lang="en-US">
            <a:latin typeface="Cambria" pitchFamily="18" charset="0"/>
            <a:ea typeface="Cambria" pitchFamily="18" charset="0"/>
          </a:endParaRPr>
        </a:p>
      </dgm:t>
    </dgm:pt>
    <dgm:pt modelId="{DCA7FA20-3F15-104D-8EDA-1831B2D57F16}">
      <dgm:prSet/>
      <dgm:spPr>
        <a:solidFill>
          <a:schemeClr val="accent5"/>
        </a:solidFill>
      </dgm:spPr>
      <dgm:t>
        <a:bodyPr/>
        <a:lstStyle/>
        <a:p>
          <a:r>
            <a:rPr lang="en-US" dirty="0">
              <a:latin typeface="Cambria" pitchFamily="18" charset="0"/>
              <a:ea typeface="Cambria" pitchFamily="18" charset="0"/>
            </a:rPr>
            <a:t>Clinical Governance*</a:t>
          </a:r>
        </a:p>
      </dgm:t>
    </dgm:pt>
    <dgm:pt modelId="{404D3BB0-7A2C-9D45-9BF0-4F3BCC01E271}" type="parTrans" cxnId="{68603994-DFFD-3040-A213-D82536A10015}">
      <dgm:prSet/>
      <dgm:spPr/>
      <dgm:t>
        <a:bodyPr/>
        <a:lstStyle/>
        <a:p>
          <a:endParaRPr lang="en-GB">
            <a:latin typeface="Cambria" pitchFamily="18" charset="0"/>
            <a:ea typeface="Cambria" pitchFamily="18" charset="0"/>
          </a:endParaRPr>
        </a:p>
      </dgm:t>
    </dgm:pt>
    <dgm:pt modelId="{31B077CE-616A-0C47-B1F8-A3EB68A19078}" type="sibTrans" cxnId="{68603994-DFFD-3040-A213-D82536A10015}">
      <dgm:prSet/>
      <dgm:spPr/>
      <dgm:t>
        <a:bodyPr/>
        <a:lstStyle/>
        <a:p>
          <a:endParaRPr lang="en-GB">
            <a:latin typeface="Cambria" pitchFamily="18" charset="0"/>
            <a:ea typeface="Cambria" pitchFamily="18" charset="0"/>
          </a:endParaRPr>
        </a:p>
      </dgm:t>
    </dgm:pt>
    <dgm:pt modelId="{B10CEAFB-5BCC-A24A-921E-B0F902E782EC}" type="pres">
      <dgm:prSet presAssocID="{20A8717D-237A-4935-8FDA-71F8CA85726B}" presName="diagram" presStyleCnt="0">
        <dgm:presLayoutVars>
          <dgm:dir/>
          <dgm:resizeHandles val="exact"/>
        </dgm:presLayoutVars>
      </dgm:prSet>
      <dgm:spPr/>
    </dgm:pt>
    <dgm:pt modelId="{3F4D737E-4C8C-CE43-9E7B-057F7C130907}" type="pres">
      <dgm:prSet presAssocID="{3AA12FC3-382F-4A5C-8272-B7FCE8CE1132}" presName="node" presStyleLbl="node1" presStyleIdx="0" presStyleCnt="10">
        <dgm:presLayoutVars>
          <dgm:bulletEnabled val="1"/>
        </dgm:presLayoutVars>
      </dgm:prSet>
      <dgm:spPr/>
    </dgm:pt>
    <dgm:pt modelId="{90751EBC-DB1A-8842-BB55-27F5520061F2}" type="pres">
      <dgm:prSet presAssocID="{6A0E1284-1C5B-414D-82DF-EF18E95CAF52}" presName="sibTrans" presStyleCnt="0"/>
      <dgm:spPr/>
    </dgm:pt>
    <dgm:pt modelId="{1DB13D06-2716-854F-B74A-18AFA790DA14}" type="pres">
      <dgm:prSet presAssocID="{944289F6-F4A1-4C00-AF5B-6E3A4FB1E059}" presName="node" presStyleLbl="node1" presStyleIdx="1" presStyleCnt="10">
        <dgm:presLayoutVars>
          <dgm:bulletEnabled val="1"/>
        </dgm:presLayoutVars>
      </dgm:prSet>
      <dgm:spPr/>
    </dgm:pt>
    <dgm:pt modelId="{5AC0CD04-1FDA-6D46-BFE8-40CB01C39629}" type="pres">
      <dgm:prSet presAssocID="{C7791CD3-BAD5-435D-8236-BDEB42F6C3B4}" presName="sibTrans" presStyleCnt="0"/>
      <dgm:spPr/>
    </dgm:pt>
    <dgm:pt modelId="{D1B58410-9F37-B64C-A197-094B8565657F}" type="pres">
      <dgm:prSet presAssocID="{9B770566-C70C-484A-8841-83DE817DFFE1}" presName="node" presStyleLbl="node1" presStyleIdx="2" presStyleCnt="10">
        <dgm:presLayoutVars>
          <dgm:bulletEnabled val="1"/>
        </dgm:presLayoutVars>
      </dgm:prSet>
      <dgm:spPr/>
    </dgm:pt>
    <dgm:pt modelId="{F16C0FF3-6F48-1E48-A3CC-E02ED41C3ADF}" type="pres">
      <dgm:prSet presAssocID="{1F2DA358-F77F-4C37-B4D3-C901CB6740CF}" presName="sibTrans" presStyleCnt="0"/>
      <dgm:spPr/>
    </dgm:pt>
    <dgm:pt modelId="{4590A561-E297-6F4C-A255-6B47F8021748}" type="pres">
      <dgm:prSet presAssocID="{FC107471-7110-42E3-BDAF-67DFC89659D8}" presName="node" presStyleLbl="node1" presStyleIdx="3" presStyleCnt="10">
        <dgm:presLayoutVars>
          <dgm:bulletEnabled val="1"/>
        </dgm:presLayoutVars>
      </dgm:prSet>
      <dgm:spPr/>
    </dgm:pt>
    <dgm:pt modelId="{9D5BF7F8-0A0D-9F4D-8E74-81015495D7F5}" type="pres">
      <dgm:prSet presAssocID="{DB8EF042-A784-4127-BF4E-22E58A05BBCC}" presName="sibTrans" presStyleCnt="0"/>
      <dgm:spPr/>
    </dgm:pt>
    <dgm:pt modelId="{06C29A04-EDD8-B24F-93E0-B76327F3B3EA}" type="pres">
      <dgm:prSet presAssocID="{DE788852-9DD2-4B14-861C-7594E9794415}" presName="node" presStyleLbl="node1" presStyleIdx="4" presStyleCnt="10">
        <dgm:presLayoutVars>
          <dgm:bulletEnabled val="1"/>
        </dgm:presLayoutVars>
      </dgm:prSet>
      <dgm:spPr/>
    </dgm:pt>
    <dgm:pt modelId="{F6CED1FA-6529-9E45-8A45-BBEE68C3A813}" type="pres">
      <dgm:prSet presAssocID="{FFD8446C-DCC4-42DE-93DD-F702CEB7FE09}" presName="sibTrans" presStyleCnt="0"/>
      <dgm:spPr/>
    </dgm:pt>
    <dgm:pt modelId="{1B3AC738-40BC-B243-9B5B-4BBADF210198}" type="pres">
      <dgm:prSet presAssocID="{A5198313-E5F8-4D6D-94B5-2386D68704D2}" presName="node" presStyleLbl="node1" presStyleIdx="5" presStyleCnt="10">
        <dgm:presLayoutVars>
          <dgm:bulletEnabled val="1"/>
        </dgm:presLayoutVars>
      </dgm:prSet>
      <dgm:spPr/>
    </dgm:pt>
    <dgm:pt modelId="{CC2AF238-D01F-494C-9D78-98E8C12C7EFA}" type="pres">
      <dgm:prSet presAssocID="{82B73155-D1CB-4EE1-997D-33923AE283E2}" presName="sibTrans" presStyleCnt="0"/>
      <dgm:spPr/>
    </dgm:pt>
    <dgm:pt modelId="{B8E2F4FE-3705-4247-A2B5-727914778A8C}" type="pres">
      <dgm:prSet presAssocID="{83EE4191-1F83-4DC4-BB61-7A8238797B76}" presName="node" presStyleLbl="node1" presStyleIdx="6" presStyleCnt="10">
        <dgm:presLayoutVars>
          <dgm:bulletEnabled val="1"/>
        </dgm:presLayoutVars>
      </dgm:prSet>
      <dgm:spPr/>
    </dgm:pt>
    <dgm:pt modelId="{896AFF1E-96B6-5943-9430-547C080429EC}" type="pres">
      <dgm:prSet presAssocID="{A03AAB29-EEF0-4116-BB48-366BF29A9148}" presName="sibTrans" presStyleCnt="0"/>
      <dgm:spPr/>
    </dgm:pt>
    <dgm:pt modelId="{4F23310D-E008-5E4E-BE7F-21EF117B9AE1}" type="pres">
      <dgm:prSet presAssocID="{CBEE623E-6CE5-48B9-B82D-6C8C6CBBD6D3}" presName="node" presStyleLbl="node1" presStyleIdx="7" presStyleCnt="10">
        <dgm:presLayoutVars>
          <dgm:bulletEnabled val="1"/>
        </dgm:presLayoutVars>
      </dgm:prSet>
      <dgm:spPr/>
    </dgm:pt>
    <dgm:pt modelId="{B7919D71-B4AA-F948-A4BB-949A7244925B}" type="pres">
      <dgm:prSet presAssocID="{3C50D5C2-E6B4-4C91-8D2B-5AEF47C3FCB2}" presName="sibTrans" presStyleCnt="0"/>
      <dgm:spPr/>
    </dgm:pt>
    <dgm:pt modelId="{D4070E34-D5AF-7247-9C5A-279A5FBA7E71}" type="pres">
      <dgm:prSet presAssocID="{969DD92C-59CE-4DAD-8BCC-66910C906C1F}" presName="node" presStyleLbl="node1" presStyleIdx="8" presStyleCnt="10">
        <dgm:presLayoutVars>
          <dgm:bulletEnabled val="1"/>
        </dgm:presLayoutVars>
      </dgm:prSet>
      <dgm:spPr/>
    </dgm:pt>
    <dgm:pt modelId="{E76A3D3E-CDA4-FB4B-895C-4BE17FF2082D}" type="pres">
      <dgm:prSet presAssocID="{B841C2C7-8222-4541-8000-1623E0D3869E}" presName="sibTrans" presStyleCnt="0"/>
      <dgm:spPr/>
    </dgm:pt>
    <dgm:pt modelId="{F3B86F7B-EBBB-AC44-9018-341BCB21D797}" type="pres">
      <dgm:prSet presAssocID="{DCA7FA20-3F15-104D-8EDA-1831B2D57F16}" presName="node" presStyleLbl="node1" presStyleIdx="9" presStyleCnt="10">
        <dgm:presLayoutVars>
          <dgm:bulletEnabled val="1"/>
        </dgm:presLayoutVars>
      </dgm:prSet>
      <dgm:spPr/>
    </dgm:pt>
  </dgm:ptLst>
  <dgm:cxnLst>
    <dgm:cxn modelId="{C4D7BF0A-D8FC-4AFC-AB9E-B993BDFECBC1}" srcId="{20A8717D-237A-4935-8FDA-71F8CA85726B}" destId="{944289F6-F4A1-4C00-AF5B-6E3A4FB1E059}" srcOrd="1" destOrd="0" parTransId="{DD0FD5D9-16B3-40F4-9F21-BD28CF60E9EC}" sibTransId="{C7791CD3-BAD5-435D-8236-BDEB42F6C3B4}"/>
    <dgm:cxn modelId="{2076B71E-1348-AD49-9A68-AC47B9FF12B1}" type="presOf" srcId="{DCA7FA20-3F15-104D-8EDA-1831B2D57F16}" destId="{F3B86F7B-EBBB-AC44-9018-341BCB21D797}" srcOrd="0" destOrd="0" presId="urn:microsoft.com/office/officeart/2005/8/layout/default"/>
    <dgm:cxn modelId="{1727A11F-0AF1-4B93-90B5-AA9C6BD26397}" srcId="{20A8717D-237A-4935-8FDA-71F8CA85726B}" destId="{DE788852-9DD2-4B14-861C-7594E9794415}" srcOrd="4" destOrd="0" parTransId="{164FC567-E5B1-4BC9-80F6-7DB786247703}" sibTransId="{FFD8446C-DCC4-42DE-93DD-F702CEB7FE09}"/>
    <dgm:cxn modelId="{5B334A20-891F-4CFA-BC54-721C7DC6DC48}" srcId="{20A8717D-237A-4935-8FDA-71F8CA85726B}" destId="{A5198313-E5F8-4D6D-94B5-2386D68704D2}" srcOrd="5" destOrd="0" parTransId="{032EC6CC-903C-4DC2-9BFE-4D8DEABEF596}" sibTransId="{82B73155-D1CB-4EE1-997D-33923AE283E2}"/>
    <dgm:cxn modelId="{67F9DE30-A161-4A34-AFB4-3AEA550165D8}" srcId="{20A8717D-237A-4935-8FDA-71F8CA85726B}" destId="{969DD92C-59CE-4DAD-8BCC-66910C906C1F}" srcOrd="8" destOrd="0" parTransId="{9ADFD18C-F7CB-49F7-8D17-521E5E8D54FB}" sibTransId="{B841C2C7-8222-4541-8000-1623E0D3869E}"/>
    <dgm:cxn modelId="{92080066-E8EF-F947-82B2-9936DE31629E}" type="presOf" srcId="{3AA12FC3-382F-4A5C-8272-B7FCE8CE1132}" destId="{3F4D737E-4C8C-CE43-9E7B-057F7C130907}" srcOrd="0" destOrd="0" presId="urn:microsoft.com/office/officeart/2005/8/layout/default"/>
    <dgm:cxn modelId="{6EC16869-A646-7343-B755-FE4EA7EEA11C}" type="presOf" srcId="{969DD92C-59CE-4DAD-8BCC-66910C906C1F}" destId="{D4070E34-D5AF-7247-9C5A-279A5FBA7E71}" srcOrd="0" destOrd="0" presId="urn:microsoft.com/office/officeart/2005/8/layout/default"/>
    <dgm:cxn modelId="{8AAB8A4D-9372-4C69-8474-7174417AE4DD}" srcId="{20A8717D-237A-4935-8FDA-71F8CA85726B}" destId="{9B770566-C70C-484A-8841-83DE817DFFE1}" srcOrd="2" destOrd="0" parTransId="{F70624EF-ED11-4E6B-9388-C4D1E3825853}" sibTransId="{1F2DA358-F77F-4C37-B4D3-C901CB6740CF}"/>
    <dgm:cxn modelId="{E7F4326E-5A41-A54E-B7A7-C067C1653638}" type="presOf" srcId="{CBEE623E-6CE5-48B9-B82D-6C8C6CBBD6D3}" destId="{4F23310D-E008-5E4E-BE7F-21EF117B9AE1}" srcOrd="0" destOrd="0" presId="urn:microsoft.com/office/officeart/2005/8/layout/default"/>
    <dgm:cxn modelId="{B61C8172-18F1-1D46-877A-92617D35BF85}" type="presOf" srcId="{9B770566-C70C-484A-8841-83DE817DFFE1}" destId="{D1B58410-9F37-B64C-A197-094B8565657F}" srcOrd="0" destOrd="0" presId="urn:microsoft.com/office/officeart/2005/8/layout/default"/>
    <dgm:cxn modelId="{E7037D89-DA62-FF4D-A588-B2333C385F1F}" type="presOf" srcId="{FC107471-7110-42E3-BDAF-67DFC89659D8}" destId="{4590A561-E297-6F4C-A255-6B47F8021748}" srcOrd="0" destOrd="0" presId="urn:microsoft.com/office/officeart/2005/8/layout/default"/>
    <dgm:cxn modelId="{8276498F-D298-43EC-AE06-45D7C57C7FBD}" srcId="{20A8717D-237A-4935-8FDA-71F8CA85726B}" destId="{FC107471-7110-42E3-BDAF-67DFC89659D8}" srcOrd="3" destOrd="0" parTransId="{78744AB5-B998-4C10-AB6D-68FB3E2CCE08}" sibTransId="{DB8EF042-A784-4127-BF4E-22E58A05BBCC}"/>
    <dgm:cxn modelId="{68603994-DFFD-3040-A213-D82536A10015}" srcId="{20A8717D-237A-4935-8FDA-71F8CA85726B}" destId="{DCA7FA20-3F15-104D-8EDA-1831B2D57F16}" srcOrd="9" destOrd="0" parTransId="{404D3BB0-7A2C-9D45-9BF0-4F3BCC01E271}" sibTransId="{31B077CE-616A-0C47-B1F8-A3EB68A19078}"/>
    <dgm:cxn modelId="{52C77DAE-E4CA-43B7-8828-CB96709FA2E7}" srcId="{20A8717D-237A-4935-8FDA-71F8CA85726B}" destId="{83EE4191-1F83-4DC4-BB61-7A8238797B76}" srcOrd="6" destOrd="0" parTransId="{17659459-A0EB-4523-9392-E3BF1DB7F8C2}" sibTransId="{A03AAB29-EEF0-4116-BB48-366BF29A9148}"/>
    <dgm:cxn modelId="{C6C62CC0-499C-B64E-97B2-D58116BFB88F}" type="presOf" srcId="{944289F6-F4A1-4C00-AF5B-6E3A4FB1E059}" destId="{1DB13D06-2716-854F-B74A-18AFA790DA14}" srcOrd="0" destOrd="0" presId="urn:microsoft.com/office/officeart/2005/8/layout/default"/>
    <dgm:cxn modelId="{FAE0A0D8-E19F-489C-9F9F-A52C9D47B30B}" srcId="{20A8717D-237A-4935-8FDA-71F8CA85726B}" destId="{CBEE623E-6CE5-48B9-B82D-6C8C6CBBD6D3}" srcOrd="7" destOrd="0" parTransId="{FB482B46-2587-4287-8A94-588C42A4DCCC}" sibTransId="{3C50D5C2-E6B4-4C91-8D2B-5AEF47C3FCB2}"/>
    <dgm:cxn modelId="{998378E2-43B2-774D-8F79-8DA77DD95280}" type="presOf" srcId="{A5198313-E5F8-4D6D-94B5-2386D68704D2}" destId="{1B3AC738-40BC-B243-9B5B-4BBADF210198}" srcOrd="0" destOrd="0" presId="urn:microsoft.com/office/officeart/2005/8/layout/default"/>
    <dgm:cxn modelId="{43CF42F1-3B27-4163-9199-A1CC5ABD5C89}" srcId="{20A8717D-237A-4935-8FDA-71F8CA85726B}" destId="{3AA12FC3-382F-4A5C-8272-B7FCE8CE1132}" srcOrd="0" destOrd="0" parTransId="{3F2C267A-58EA-47D3-AA98-BE2BCA2A1BEF}" sibTransId="{6A0E1284-1C5B-414D-82DF-EF18E95CAF52}"/>
    <dgm:cxn modelId="{64DD53F2-2F1C-9641-B9C2-268D1F190BB3}" type="presOf" srcId="{20A8717D-237A-4935-8FDA-71F8CA85726B}" destId="{B10CEAFB-5BCC-A24A-921E-B0F902E782EC}" srcOrd="0" destOrd="0" presId="urn:microsoft.com/office/officeart/2005/8/layout/default"/>
    <dgm:cxn modelId="{BC755BF8-FA83-FB4C-B344-42E77F9FF01A}" type="presOf" srcId="{DE788852-9DD2-4B14-861C-7594E9794415}" destId="{06C29A04-EDD8-B24F-93E0-B76327F3B3EA}" srcOrd="0" destOrd="0" presId="urn:microsoft.com/office/officeart/2005/8/layout/default"/>
    <dgm:cxn modelId="{FA7BC5FA-B249-C745-A585-848F2579311D}" type="presOf" srcId="{83EE4191-1F83-4DC4-BB61-7A8238797B76}" destId="{B8E2F4FE-3705-4247-A2B5-727914778A8C}" srcOrd="0" destOrd="0" presId="urn:microsoft.com/office/officeart/2005/8/layout/default"/>
    <dgm:cxn modelId="{769EC2F9-C46A-5A41-BA01-603C4533F679}" type="presParOf" srcId="{B10CEAFB-5BCC-A24A-921E-B0F902E782EC}" destId="{3F4D737E-4C8C-CE43-9E7B-057F7C130907}" srcOrd="0" destOrd="0" presId="urn:microsoft.com/office/officeart/2005/8/layout/default"/>
    <dgm:cxn modelId="{731602BA-FD73-3347-B9CD-10097ED6C139}" type="presParOf" srcId="{B10CEAFB-5BCC-A24A-921E-B0F902E782EC}" destId="{90751EBC-DB1A-8842-BB55-27F5520061F2}" srcOrd="1" destOrd="0" presId="urn:microsoft.com/office/officeart/2005/8/layout/default"/>
    <dgm:cxn modelId="{0B34120A-FA3B-8D4B-8D28-629D5C0B30CE}" type="presParOf" srcId="{B10CEAFB-5BCC-A24A-921E-B0F902E782EC}" destId="{1DB13D06-2716-854F-B74A-18AFA790DA14}" srcOrd="2" destOrd="0" presId="urn:microsoft.com/office/officeart/2005/8/layout/default"/>
    <dgm:cxn modelId="{9F911943-6C0C-6E44-92EE-6C6474B8B6AD}" type="presParOf" srcId="{B10CEAFB-5BCC-A24A-921E-B0F902E782EC}" destId="{5AC0CD04-1FDA-6D46-BFE8-40CB01C39629}" srcOrd="3" destOrd="0" presId="urn:microsoft.com/office/officeart/2005/8/layout/default"/>
    <dgm:cxn modelId="{608CD866-4C9E-1F41-A4F1-469B86B8BBAC}" type="presParOf" srcId="{B10CEAFB-5BCC-A24A-921E-B0F902E782EC}" destId="{D1B58410-9F37-B64C-A197-094B8565657F}" srcOrd="4" destOrd="0" presId="urn:microsoft.com/office/officeart/2005/8/layout/default"/>
    <dgm:cxn modelId="{A53E8FFF-019E-954C-85A5-5CBE28448EBE}" type="presParOf" srcId="{B10CEAFB-5BCC-A24A-921E-B0F902E782EC}" destId="{F16C0FF3-6F48-1E48-A3CC-E02ED41C3ADF}" srcOrd="5" destOrd="0" presId="urn:microsoft.com/office/officeart/2005/8/layout/default"/>
    <dgm:cxn modelId="{DD3C6C3C-D71E-5C4D-949C-DF8AA2A2E39A}" type="presParOf" srcId="{B10CEAFB-5BCC-A24A-921E-B0F902E782EC}" destId="{4590A561-E297-6F4C-A255-6B47F8021748}" srcOrd="6" destOrd="0" presId="urn:microsoft.com/office/officeart/2005/8/layout/default"/>
    <dgm:cxn modelId="{8519DE5E-E6A1-0E4D-8F0E-6745E889D2BE}" type="presParOf" srcId="{B10CEAFB-5BCC-A24A-921E-B0F902E782EC}" destId="{9D5BF7F8-0A0D-9F4D-8E74-81015495D7F5}" srcOrd="7" destOrd="0" presId="urn:microsoft.com/office/officeart/2005/8/layout/default"/>
    <dgm:cxn modelId="{55D80118-6C5A-F242-A3F1-E9954D77BDE3}" type="presParOf" srcId="{B10CEAFB-5BCC-A24A-921E-B0F902E782EC}" destId="{06C29A04-EDD8-B24F-93E0-B76327F3B3EA}" srcOrd="8" destOrd="0" presId="urn:microsoft.com/office/officeart/2005/8/layout/default"/>
    <dgm:cxn modelId="{9E393076-A9D4-0F4D-BA7E-D490BDEA1EEA}" type="presParOf" srcId="{B10CEAFB-5BCC-A24A-921E-B0F902E782EC}" destId="{F6CED1FA-6529-9E45-8A45-BBEE68C3A813}" srcOrd="9" destOrd="0" presId="urn:microsoft.com/office/officeart/2005/8/layout/default"/>
    <dgm:cxn modelId="{DF871DE3-CA34-0C4D-9DEB-B7FF4C387741}" type="presParOf" srcId="{B10CEAFB-5BCC-A24A-921E-B0F902E782EC}" destId="{1B3AC738-40BC-B243-9B5B-4BBADF210198}" srcOrd="10" destOrd="0" presId="urn:microsoft.com/office/officeart/2005/8/layout/default"/>
    <dgm:cxn modelId="{74FFE64E-233B-E84F-866A-37BAC8950FC7}" type="presParOf" srcId="{B10CEAFB-5BCC-A24A-921E-B0F902E782EC}" destId="{CC2AF238-D01F-494C-9D78-98E8C12C7EFA}" srcOrd="11" destOrd="0" presId="urn:microsoft.com/office/officeart/2005/8/layout/default"/>
    <dgm:cxn modelId="{19061ABD-C0F4-DA46-83E3-29A995A6F465}" type="presParOf" srcId="{B10CEAFB-5BCC-A24A-921E-B0F902E782EC}" destId="{B8E2F4FE-3705-4247-A2B5-727914778A8C}" srcOrd="12" destOrd="0" presId="urn:microsoft.com/office/officeart/2005/8/layout/default"/>
    <dgm:cxn modelId="{1DB998ED-0F52-464D-8B8E-80BE12A7B998}" type="presParOf" srcId="{B10CEAFB-5BCC-A24A-921E-B0F902E782EC}" destId="{896AFF1E-96B6-5943-9430-547C080429EC}" srcOrd="13" destOrd="0" presId="urn:microsoft.com/office/officeart/2005/8/layout/default"/>
    <dgm:cxn modelId="{1BE0D03D-D6B4-F44F-B777-24CE300CFDB9}" type="presParOf" srcId="{B10CEAFB-5BCC-A24A-921E-B0F902E782EC}" destId="{4F23310D-E008-5E4E-BE7F-21EF117B9AE1}" srcOrd="14" destOrd="0" presId="urn:microsoft.com/office/officeart/2005/8/layout/default"/>
    <dgm:cxn modelId="{E07B00E9-0FEF-5F4E-B745-FD3AE56291EB}" type="presParOf" srcId="{B10CEAFB-5BCC-A24A-921E-B0F902E782EC}" destId="{B7919D71-B4AA-F948-A4BB-949A7244925B}" srcOrd="15" destOrd="0" presId="urn:microsoft.com/office/officeart/2005/8/layout/default"/>
    <dgm:cxn modelId="{583EEB27-5571-8E41-A369-D5EE04006F87}" type="presParOf" srcId="{B10CEAFB-5BCC-A24A-921E-B0F902E782EC}" destId="{D4070E34-D5AF-7247-9C5A-279A5FBA7E71}" srcOrd="16" destOrd="0" presId="urn:microsoft.com/office/officeart/2005/8/layout/default"/>
    <dgm:cxn modelId="{B3388A7E-B59D-3041-A969-398E37D12F87}" type="presParOf" srcId="{B10CEAFB-5BCC-A24A-921E-B0F902E782EC}" destId="{E76A3D3E-CDA4-FB4B-895C-4BE17FF2082D}" srcOrd="17" destOrd="0" presId="urn:microsoft.com/office/officeart/2005/8/layout/default"/>
    <dgm:cxn modelId="{7F09F162-8FA2-5947-B18F-9B290226A58A}" type="presParOf" srcId="{B10CEAFB-5BCC-A24A-921E-B0F902E782EC}" destId="{F3B86F7B-EBBB-AC44-9018-341BCB21D797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1BCC1-AB19-4237-AB5E-0D1E559352E7}">
      <dsp:nvSpPr>
        <dsp:cNvPr id="0" name=""/>
        <dsp:cNvSpPr/>
      </dsp:nvSpPr>
      <dsp:spPr>
        <a:xfrm>
          <a:off x="0" y="96842"/>
          <a:ext cx="4667217" cy="14250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100" kern="1200" dirty="0">
              <a:latin typeface="Cambria" panose="02040503050406030204" pitchFamily="18" charset="0"/>
              <a:ea typeface="Cambria" panose="02040503050406030204" pitchFamily="18" charset="0"/>
            </a:rPr>
            <a:t>SASHAKT is being </a:t>
          </a:r>
          <a:r>
            <a:rPr lang="en-US" sz="2100" i="1" u="sng" kern="1200" dirty="0">
              <a:latin typeface="Cambria" panose="02040503050406030204" pitchFamily="18" charset="0"/>
              <a:ea typeface="Cambria" panose="02040503050406030204" pitchFamily="18" charset="0"/>
            </a:rPr>
            <a:t>integrated with AB-HWC Portal</a:t>
          </a:r>
          <a:r>
            <a:rPr lang="en-US" sz="2100" kern="1200" dirty="0">
              <a:latin typeface="Cambria" panose="02040503050406030204" pitchFamily="18" charset="0"/>
              <a:ea typeface="Cambria" panose="02040503050406030204" pitchFamily="18" charset="0"/>
            </a:rPr>
            <a:t> and hence </a:t>
          </a:r>
          <a:r>
            <a:rPr lang="en-US" sz="2100" i="1" u="sng" kern="1200" dirty="0">
              <a:latin typeface="Cambria" panose="02040503050406030204" pitchFamily="18" charset="0"/>
              <a:ea typeface="Cambria" panose="02040503050406030204" pitchFamily="18" charset="0"/>
            </a:rPr>
            <a:t>separate user login is not  required</a:t>
          </a:r>
          <a:r>
            <a:rPr lang="en-US" sz="2100" kern="1200" dirty="0">
              <a:latin typeface="Cambria" panose="02040503050406030204" pitchFamily="18" charset="0"/>
              <a:ea typeface="Cambria" panose="02040503050406030204" pitchFamily="18" charset="0"/>
            </a:rPr>
            <a:t> for HWC Portal users.</a:t>
          </a:r>
        </a:p>
      </dsp:txBody>
      <dsp:txXfrm>
        <a:off x="69566" y="166408"/>
        <a:ext cx="4528085" cy="1285927"/>
      </dsp:txXfrm>
    </dsp:sp>
    <dsp:sp modelId="{64875648-814E-4A62-806F-2AE6335D19FF}">
      <dsp:nvSpPr>
        <dsp:cNvPr id="0" name=""/>
        <dsp:cNvSpPr/>
      </dsp:nvSpPr>
      <dsp:spPr>
        <a:xfrm>
          <a:off x="0" y="1582382"/>
          <a:ext cx="4667217" cy="1425059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100" kern="1200" dirty="0">
              <a:latin typeface="Cambria" panose="02040503050406030204" pitchFamily="18" charset="0"/>
              <a:ea typeface="Cambria" panose="02040503050406030204" pitchFamily="18" charset="0"/>
            </a:rPr>
            <a:t>Users of the HWC Portal will need to create separate user credentials to grant access to SASHAKT to users of other portals.</a:t>
          </a:r>
          <a:endParaRPr lang="en-GB" sz="21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9566" y="1651948"/>
        <a:ext cx="4528085" cy="1285927"/>
      </dsp:txXfrm>
    </dsp:sp>
    <dsp:sp modelId="{AAA2EDAF-08D4-41BE-9459-8571A32AE78D}">
      <dsp:nvSpPr>
        <dsp:cNvPr id="0" name=""/>
        <dsp:cNvSpPr/>
      </dsp:nvSpPr>
      <dsp:spPr>
        <a:xfrm>
          <a:off x="0" y="3067922"/>
          <a:ext cx="4667217" cy="1425059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100" kern="1200" dirty="0">
              <a:latin typeface="Cambria" panose="02040503050406030204" pitchFamily="18" charset="0"/>
              <a:ea typeface="Cambria" panose="02040503050406030204" pitchFamily="18" charset="0"/>
            </a:rPr>
            <a:t>Open API to be provided so that integration can be done by the states with the state specific portals/software. </a:t>
          </a:r>
        </a:p>
      </dsp:txBody>
      <dsp:txXfrm>
        <a:off x="69566" y="3137488"/>
        <a:ext cx="4528085" cy="1285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D737E-4C8C-CE43-9E7B-057F7C130907}">
      <dsp:nvSpPr>
        <dsp:cNvPr id="0" name=""/>
        <dsp:cNvSpPr/>
      </dsp:nvSpPr>
      <dsp:spPr>
        <a:xfrm>
          <a:off x="373171" y="945"/>
          <a:ext cx="1693383" cy="1016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mbria" pitchFamily="18" charset="0"/>
              <a:ea typeface="Cambria" pitchFamily="18" charset="0"/>
            </a:rPr>
            <a:t>Service Provision</a:t>
          </a:r>
        </a:p>
      </dsp:txBody>
      <dsp:txXfrm>
        <a:off x="373171" y="945"/>
        <a:ext cx="1693383" cy="1016030"/>
      </dsp:txXfrm>
    </dsp:sp>
    <dsp:sp modelId="{1DB13D06-2716-854F-B74A-18AFA790DA14}">
      <dsp:nvSpPr>
        <dsp:cNvPr id="0" name=""/>
        <dsp:cNvSpPr/>
      </dsp:nvSpPr>
      <dsp:spPr>
        <a:xfrm>
          <a:off x="2235893" y="945"/>
          <a:ext cx="1693383" cy="1016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mbria" pitchFamily="18" charset="0"/>
              <a:ea typeface="Cambria" pitchFamily="18" charset="0"/>
            </a:rPr>
            <a:t>Infra-structure</a:t>
          </a:r>
        </a:p>
      </dsp:txBody>
      <dsp:txXfrm>
        <a:off x="2235893" y="945"/>
        <a:ext cx="1693383" cy="1016030"/>
      </dsp:txXfrm>
    </dsp:sp>
    <dsp:sp modelId="{D1B58410-9F37-B64C-A197-094B8565657F}">
      <dsp:nvSpPr>
        <dsp:cNvPr id="0" name=""/>
        <dsp:cNvSpPr/>
      </dsp:nvSpPr>
      <dsp:spPr>
        <a:xfrm>
          <a:off x="4098615" y="945"/>
          <a:ext cx="1693383" cy="1016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mbria" pitchFamily="18" charset="0"/>
              <a:ea typeface="Cambria" pitchFamily="18" charset="0"/>
            </a:rPr>
            <a:t>Human Resource</a:t>
          </a:r>
        </a:p>
      </dsp:txBody>
      <dsp:txXfrm>
        <a:off x="4098615" y="945"/>
        <a:ext cx="1693383" cy="1016030"/>
      </dsp:txXfrm>
    </dsp:sp>
    <dsp:sp modelId="{4590A561-E297-6F4C-A255-6B47F8021748}">
      <dsp:nvSpPr>
        <dsp:cNvPr id="0" name=""/>
        <dsp:cNvSpPr/>
      </dsp:nvSpPr>
      <dsp:spPr>
        <a:xfrm>
          <a:off x="5961337" y="945"/>
          <a:ext cx="1693383" cy="1016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mbria" pitchFamily="18" charset="0"/>
              <a:ea typeface="Cambria" pitchFamily="18" charset="0"/>
            </a:rPr>
            <a:t>Drugs</a:t>
          </a:r>
        </a:p>
      </dsp:txBody>
      <dsp:txXfrm>
        <a:off x="5961337" y="945"/>
        <a:ext cx="1693383" cy="1016030"/>
      </dsp:txXfrm>
    </dsp:sp>
    <dsp:sp modelId="{06C29A04-EDD8-B24F-93E0-B76327F3B3EA}">
      <dsp:nvSpPr>
        <dsp:cNvPr id="0" name=""/>
        <dsp:cNvSpPr/>
      </dsp:nvSpPr>
      <dsp:spPr>
        <a:xfrm>
          <a:off x="373171" y="1186313"/>
          <a:ext cx="1693383" cy="1016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mbria" pitchFamily="18" charset="0"/>
              <a:ea typeface="Cambria" pitchFamily="18" charset="0"/>
            </a:rPr>
            <a:t>Diagnostics </a:t>
          </a:r>
        </a:p>
      </dsp:txBody>
      <dsp:txXfrm>
        <a:off x="373171" y="1186313"/>
        <a:ext cx="1693383" cy="1016030"/>
      </dsp:txXfrm>
    </dsp:sp>
    <dsp:sp modelId="{1B3AC738-40BC-B243-9B5B-4BBADF210198}">
      <dsp:nvSpPr>
        <dsp:cNvPr id="0" name=""/>
        <dsp:cNvSpPr/>
      </dsp:nvSpPr>
      <dsp:spPr>
        <a:xfrm>
          <a:off x="2235893" y="1186313"/>
          <a:ext cx="1693383" cy="1016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mbria" pitchFamily="18" charset="0"/>
              <a:ea typeface="Cambria" pitchFamily="18" charset="0"/>
            </a:rPr>
            <a:t>Equipment</a:t>
          </a:r>
        </a:p>
      </dsp:txBody>
      <dsp:txXfrm>
        <a:off x="2235893" y="1186313"/>
        <a:ext cx="1693383" cy="1016030"/>
      </dsp:txXfrm>
    </dsp:sp>
    <dsp:sp modelId="{B8E2F4FE-3705-4247-A2B5-727914778A8C}">
      <dsp:nvSpPr>
        <dsp:cNvPr id="0" name=""/>
        <dsp:cNvSpPr/>
      </dsp:nvSpPr>
      <dsp:spPr>
        <a:xfrm>
          <a:off x="4098615" y="1186313"/>
          <a:ext cx="1693383" cy="1016030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mbria" pitchFamily="18" charset="0"/>
              <a:ea typeface="Cambria" pitchFamily="18" charset="0"/>
            </a:rPr>
            <a:t>Accountability &amp; Operationalizing IPHS*</a:t>
          </a:r>
        </a:p>
      </dsp:txBody>
      <dsp:txXfrm>
        <a:off x="4098615" y="1186313"/>
        <a:ext cx="1693383" cy="1016030"/>
      </dsp:txXfrm>
    </dsp:sp>
    <dsp:sp modelId="{4F23310D-E008-5E4E-BE7F-21EF117B9AE1}">
      <dsp:nvSpPr>
        <dsp:cNvPr id="0" name=""/>
        <dsp:cNvSpPr/>
      </dsp:nvSpPr>
      <dsp:spPr>
        <a:xfrm>
          <a:off x="5961337" y="1186313"/>
          <a:ext cx="1693383" cy="1016030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mbria" pitchFamily="18" charset="0"/>
              <a:ea typeface="Cambria" pitchFamily="18" charset="0"/>
            </a:rPr>
            <a:t>Quality*</a:t>
          </a:r>
        </a:p>
      </dsp:txBody>
      <dsp:txXfrm>
        <a:off x="5961337" y="1186313"/>
        <a:ext cx="1693383" cy="1016030"/>
      </dsp:txXfrm>
    </dsp:sp>
    <dsp:sp modelId="{D4070E34-D5AF-7247-9C5A-279A5FBA7E71}">
      <dsp:nvSpPr>
        <dsp:cNvPr id="0" name=""/>
        <dsp:cNvSpPr/>
      </dsp:nvSpPr>
      <dsp:spPr>
        <a:xfrm>
          <a:off x="2235893" y="2371682"/>
          <a:ext cx="1693383" cy="1016030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mbria" pitchFamily="18" charset="0"/>
              <a:ea typeface="Cambria" pitchFamily="18" charset="0"/>
            </a:rPr>
            <a:t>Monitoring &amp; Certification*</a:t>
          </a:r>
        </a:p>
      </dsp:txBody>
      <dsp:txXfrm>
        <a:off x="2235893" y="2371682"/>
        <a:ext cx="1693383" cy="1016030"/>
      </dsp:txXfrm>
    </dsp:sp>
    <dsp:sp modelId="{F3B86F7B-EBBB-AC44-9018-341BCB21D797}">
      <dsp:nvSpPr>
        <dsp:cNvPr id="0" name=""/>
        <dsp:cNvSpPr/>
      </dsp:nvSpPr>
      <dsp:spPr>
        <a:xfrm>
          <a:off x="4098615" y="2371682"/>
          <a:ext cx="1693383" cy="1016030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mbria" pitchFamily="18" charset="0"/>
              <a:ea typeface="Cambria" pitchFamily="18" charset="0"/>
            </a:rPr>
            <a:t>Clinical Governance*</a:t>
          </a:r>
        </a:p>
      </dsp:txBody>
      <dsp:txXfrm>
        <a:off x="4098615" y="2371682"/>
        <a:ext cx="1693383" cy="1016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30988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40" tIns="92540" rIns="92540" bIns="92540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39172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economictimes.indiatimes.com/health-files/union-budget-2021-recognises-the-importance-of-health-in-india-s-growth-story/4793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2556" tIns="46278" rIns="92556" bIns="46278"/>
          <a:lstStyle/>
          <a:p>
            <a:pPr defTabSz="932312">
              <a:defRPr/>
            </a:pPr>
            <a:fld id="{0A3C37BE-C303-496D-B5CD-85F2937540FC}" type="slidenum">
              <a:rPr lang="en-US">
                <a:solidFill>
                  <a:srgbClr val="514843"/>
                </a:solidFill>
                <a:latin typeface="Euphemia"/>
              </a:rPr>
              <a:pPr defTabSz="932312">
                <a:defRPr/>
              </a:pPr>
              <a:t>1</a:t>
            </a:fld>
            <a:endParaRPr lang="en-US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3878330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2556" tIns="46278" rIns="92556" bIns="46278"/>
          <a:lstStyle/>
          <a:p>
            <a:pPr algn="r" defTabSz="919632">
              <a:buClrTx/>
              <a:defRPr/>
            </a:pPr>
            <a:fld id="{57899AB3-6783-4F51-A24E-B407C645BDD9}" type="slidenum">
              <a:rPr lang="en-IN" sz="12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919632">
                <a:buClrTx/>
                <a:defRPr/>
              </a:pPr>
              <a:t>12</a:t>
            </a:fld>
            <a:endParaRPr lang="en-IN" sz="12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218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b6ba0489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413" y="750888"/>
            <a:ext cx="6670675" cy="37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eb6ba0489d_0_51:notes"/>
          <p:cNvSpPr txBox="1">
            <a:spLocks noGrp="1"/>
          </p:cNvSpPr>
          <p:nvPr>
            <p:ph type="body" idx="1"/>
          </p:nvPr>
        </p:nvSpPr>
        <p:spPr>
          <a:xfrm>
            <a:off x="692105" y="4753852"/>
            <a:ext cx="5536828" cy="450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40" tIns="92540" rIns="92540" bIns="9254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7051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eb6ba0489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413" y="750888"/>
            <a:ext cx="6672262" cy="37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eb6ba0489d_0_81:notes"/>
          <p:cNvSpPr txBox="1">
            <a:spLocks noGrp="1"/>
          </p:cNvSpPr>
          <p:nvPr>
            <p:ph type="body" idx="1"/>
          </p:nvPr>
        </p:nvSpPr>
        <p:spPr>
          <a:xfrm>
            <a:off x="692105" y="4753852"/>
            <a:ext cx="5536828" cy="4503643"/>
          </a:xfrm>
          <a:prstGeom prst="rect">
            <a:avLst/>
          </a:prstGeom>
        </p:spPr>
        <p:txBody>
          <a:bodyPr spcFirstLastPara="1" wrap="square" lIns="92540" tIns="92540" rIns="92540" bIns="9254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521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b6ba0489d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413" y="750888"/>
            <a:ext cx="6672262" cy="37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eb6ba0489d_0_105:notes"/>
          <p:cNvSpPr txBox="1">
            <a:spLocks noGrp="1"/>
          </p:cNvSpPr>
          <p:nvPr>
            <p:ph type="body" idx="1"/>
          </p:nvPr>
        </p:nvSpPr>
        <p:spPr>
          <a:xfrm>
            <a:off x="692105" y="4753852"/>
            <a:ext cx="5536828" cy="4503643"/>
          </a:xfrm>
          <a:prstGeom prst="rect">
            <a:avLst/>
          </a:prstGeom>
        </p:spPr>
        <p:txBody>
          <a:bodyPr spcFirstLastPara="1" wrap="square" lIns="92540" tIns="92540" rIns="92540" bIns="9254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005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7388"/>
            <a:ext cx="6108700" cy="3436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5:notes"/>
          <p:cNvSpPr txBox="1">
            <a:spLocks noGrp="1"/>
          </p:cNvSpPr>
          <p:nvPr>
            <p:ph type="body" idx="1"/>
          </p:nvPr>
        </p:nvSpPr>
        <p:spPr>
          <a:xfrm>
            <a:off x="691888" y="4352441"/>
            <a:ext cx="5535000" cy="412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40" tIns="92540" rIns="92540" bIns="9254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8362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7388"/>
            <a:ext cx="6108700" cy="3436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5:notes"/>
          <p:cNvSpPr txBox="1">
            <a:spLocks noGrp="1"/>
          </p:cNvSpPr>
          <p:nvPr>
            <p:ph type="body" idx="1"/>
          </p:nvPr>
        </p:nvSpPr>
        <p:spPr>
          <a:xfrm>
            <a:off x="691888" y="4352441"/>
            <a:ext cx="5535000" cy="412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40" tIns="92540" rIns="92540" bIns="9254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7964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2556" tIns="46278" rIns="92556" bIns="46278"/>
          <a:lstStyle/>
          <a:p>
            <a:pPr algn="r" defTabSz="919632">
              <a:buClrTx/>
              <a:defRPr/>
            </a:pPr>
            <a:fld id="{57899AB3-6783-4F51-A24E-B407C645BDD9}" type="slidenum">
              <a:rPr lang="en-IN" sz="12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919632">
                <a:buClrTx/>
                <a:defRPr/>
              </a:pPr>
              <a:t>19</a:t>
            </a:fld>
            <a:endParaRPr lang="en-IN" sz="12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008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755CF9-A095-4B60-A84F-E9A0A0ED6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637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755CF9-A095-4B60-A84F-E9A0A0ED6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458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755CF9-A095-4B60-A84F-E9A0A0ED6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504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2556" tIns="46278" rIns="92556" bIns="46278"/>
          <a:lstStyle/>
          <a:p>
            <a:pPr algn="r" defTabSz="919632">
              <a:buClrTx/>
              <a:defRPr/>
            </a:pPr>
            <a:fld id="{57899AB3-6783-4F51-A24E-B407C645BDD9}" type="slidenum">
              <a:rPr lang="en-IN" sz="12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919632">
                <a:buClrTx/>
                <a:defRPr/>
              </a:pPr>
              <a:t>3</a:t>
            </a:fld>
            <a:endParaRPr lang="en-IN" sz="12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880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755CF9-A095-4B60-A84F-E9A0A0ED6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8293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755CF9-A095-4B60-A84F-E9A0A0ED6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6253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755CF9-A095-4B60-A84F-E9A0A0ED6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5933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5e2ebe4dfb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5e2ebe4dfb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g5e2ebe4dfb_1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234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2556" tIns="46278" rIns="92556" bIns="46278"/>
          <a:lstStyle/>
          <a:p>
            <a:pPr algn="r" defTabSz="925556">
              <a:buClrTx/>
              <a:defRPr/>
            </a:pPr>
            <a:fld id="{90F4F3AE-1115-4915-85EE-750123DF7B02}" type="slidenum">
              <a:rPr lang="en-IN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25556">
                <a:buClrTx/>
                <a:defRPr/>
              </a:pPr>
              <a:t>5</a:t>
            </a:fld>
            <a:endParaRPr lang="en-IN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038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7388"/>
            <a:ext cx="6108700" cy="3436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5:notes"/>
          <p:cNvSpPr txBox="1">
            <a:spLocks noGrp="1"/>
          </p:cNvSpPr>
          <p:nvPr>
            <p:ph type="body" idx="1"/>
          </p:nvPr>
        </p:nvSpPr>
        <p:spPr>
          <a:xfrm>
            <a:off x="691888" y="4352441"/>
            <a:ext cx="5535000" cy="412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40" tIns="92540" rIns="92540" bIns="9254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216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2556" tIns="46278" rIns="92556" bIns="46278"/>
          <a:lstStyle/>
          <a:p>
            <a:pPr algn="r" defTabSz="919632">
              <a:buClrTx/>
              <a:defRPr/>
            </a:pPr>
            <a:fld id="{57899AB3-6783-4F51-A24E-B407C645BDD9}" type="slidenum">
              <a:rPr lang="en-IN" sz="12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919632">
                <a:buClrTx/>
                <a:defRPr/>
              </a:pPr>
              <a:t>7</a:t>
            </a:fld>
            <a:endParaRPr lang="en-IN" sz="12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633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f752d50098_0_765:notes"/>
          <p:cNvSpPr txBox="1">
            <a:spLocks noGrp="1"/>
          </p:cNvSpPr>
          <p:nvPr>
            <p:ph type="body" idx="1"/>
          </p:nvPr>
        </p:nvSpPr>
        <p:spPr>
          <a:xfrm>
            <a:off x="685801" y="4724932"/>
            <a:ext cx="5486389" cy="4476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40" tIns="92540" rIns="92540" bIns="92540" anchor="t" anchorCtr="0">
            <a:noAutofit/>
          </a:bodyPr>
          <a:lstStyle/>
          <a:p>
            <a:pPr marL="0" indent="0"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https://health.economictimes.indiatimes.com/health-files/union-budget-2021-recognises-the-importance-of-health-in-india-s-growth-story/4793</a:t>
            </a:r>
            <a:endParaRPr dirty="0"/>
          </a:p>
          <a:p>
            <a:pPr marL="0" indent="0">
              <a:buNone/>
            </a:pPr>
            <a:endParaRPr dirty="0"/>
          </a:p>
        </p:txBody>
      </p:sp>
      <p:sp>
        <p:nvSpPr>
          <p:cNvPr id="215" name="Google Shape;215;gf752d50098_0_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3942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fb70447ecf_1_1482:notes"/>
          <p:cNvSpPr txBox="1">
            <a:spLocks noGrp="1"/>
          </p:cNvSpPr>
          <p:nvPr>
            <p:ph type="body" idx="1"/>
          </p:nvPr>
        </p:nvSpPr>
        <p:spPr>
          <a:xfrm>
            <a:off x="692105" y="4753828"/>
            <a:ext cx="5536828" cy="450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40" tIns="92540" rIns="92540" bIns="9254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60" name="Google Shape;260;gfb70447ecf_1_1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413" y="750888"/>
            <a:ext cx="6670675" cy="37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0952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7388"/>
            <a:ext cx="6108700" cy="3436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5:notes"/>
          <p:cNvSpPr txBox="1">
            <a:spLocks noGrp="1"/>
          </p:cNvSpPr>
          <p:nvPr>
            <p:ph type="body" idx="1"/>
          </p:nvPr>
        </p:nvSpPr>
        <p:spPr>
          <a:xfrm>
            <a:off x="691888" y="4352441"/>
            <a:ext cx="5535000" cy="412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40" tIns="92540" rIns="92540" bIns="9254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5758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7388"/>
            <a:ext cx="6108700" cy="3436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5:notes"/>
          <p:cNvSpPr txBox="1">
            <a:spLocks noGrp="1"/>
          </p:cNvSpPr>
          <p:nvPr>
            <p:ph type="body" idx="1"/>
          </p:nvPr>
        </p:nvSpPr>
        <p:spPr>
          <a:xfrm>
            <a:off x="691888" y="4352441"/>
            <a:ext cx="5535000" cy="412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40" tIns="92540" rIns="92540" bIns="9254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676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752d50098_0_15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Gill Sans"/>
              <a:buNone/>
              <a:defRPr sz="4500"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f752d50098_0_154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gf752d50098_0_15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f752d50098_0_15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f752d50098_0_15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5" name="Google Shape;115;gf752d50098_0_154"/>
          <p:cNvCxnSpPr/>
          <p:nvPr/>
        </p:nvCxnSpPr>
        <p:spPr>
          <a:xfrm>
            <a:off x="0" y="5083406"/>
            <a:ext cx="91440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" name="Google Shape;116;gf752d50098_0_154"/>
          <p:cNvCxnSpPr/>
          <p:nvPr/>
        </p:nvCxnSpPr>
        <p:spPr>
          <a:xfrm>
            <a:off x="0" y="5134076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752d50098_0_227"/>
          <p:cNvSpPr txBox="1">
            <a:spLocks noGrp="1"/>
          </p:cNvSpPr>
          <p:nvPr>
            <p:ph type="body" idx="1"/>
          </p:nvPr>
        </p:nvSpPr>
        <p:spPr>
          <a:xfrm>
            <a:off x="192232" y="939998"/>
            <a:ext cx="4380000" cy="3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latin typeface="Gill Sans"/>
                <a:ea typeface="Gill Sans"/>
                <a:cs typeface="Gill Sans"/>
                <a:sym typeface="Gill Sa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latin typeface="Gill Sans"/>
                <a:ea typeface="Gill Sans"/>
                <a:cs typeface="Gill Sans"/>
                <a:sym typeface="Gill Sa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latin typeface="Gill Sans"/>
                <a:ea typeface="Gill Sans"/>
                <a:cs typeface="Gill Sans"/>
                <a:sym typeface="Gill Sa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gf752d50098_0_227"/>
          <p:cNvSpPr>
            <a:spLocks noGrp="1"/>
          </p:cNvSpPr>
          <p:nvPr>
            <p:ph type="pic" idx="2"/>
          </p:nvPr>
        </p:nvSpPr>
        <p:spPr>
          <a:xfrm>
            <a:off x="4686299" y="939998"/>
            <a:ext cx="4265700" cy="3715200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gf752d50098_0_227"/>
          <p:cNvSpPr txBox="1">
            <a:spLocks noGrp="1"/>
          </p:cNvSpPr>
          <p:nvPr>
            <p:ph type="dt" idx="10"/>
          </p:nvPr>
        </p:nvSpPr>
        <p:spPr>
          <a:xfrm>
            <a:off x="100513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b="0" i="0">
                <a:latin typeface="Gill Sans"/>
                <a:ea typeface="Gill Sans"/>
                <a:cs typeface="Gill Sans"/>
                <a:sym typeface="Gill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gf752d50098_0_2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b="0" i="0">
                <a:latin typeface="Gill Sans"/>
                <a:ea typeface="Gill Sans"/>
                <a:cs typeface="Gill Sans"/>
                <a:sym typeface="Gill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gf752d50098_0_227"/>
          <p:cNvSpPr txBox="1">
            <a:spLocks noGrp="1"/>
          </p:cNvSpPr>
          <p:nvPr>
            <p:ph type="sldNum" idx="12"/>
          </p:nvPr>
        </p:nvSpPr>
        <p:spPr>
          <a:xfrm>
            <a:off x="6986093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Gill Sans"/>
              <a:buNone/>
              <a:defRPr sz="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Gill Sans"/>
              <a:buNone/>
              <a:defRPr sz="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Gill Sans"/>
              <a:buNone/>
              <a:defRPr sz="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Gill Sans"/>
              <a:buNone/>
              <a:defRPr sz="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Gill Sans"/>
              <a:buNone/>
              <a:defRPr sz="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Gill Sans"/>
              <a:buNone/>
              <a:defRPr sz="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Gill Sans"/>
              <a:buNone/>
              <a:defRPr sz="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Gill Sans"/>
              <a:buNone/>
              <a:defRPr sz="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Gill Sans"/>
              <a:buNone/>
              <a:defRPr sz="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" name="Google Shape;188;gf752d50098_0_227"/>
          <p:cNvSpPr txBox="1">
            <a:spLocks noGrp="1"/>
          </p:cNvSpPr>
          <p:nvPr>
            <p:ph type="title"/>
          </p:nvPr>
        </p:nvSpPr>
        <p:spPr>
          <a:xfrm>
            <a:off x="0" y="-2050"/>
            <a:ext cx="9144000" cy="45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216000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Gill Sans"/>
              <a:buNone/>
              <a:defRPr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189" name="Google Shape;189;gf752d50098_0_227"/>
          <p:cNvCxnSpPr/>
          <p:nvPr/>
        </p:nvCxnSpPr>
        <p:spPr>
          <a:xfrm>
            <a:off x="0" y="448661"/>
            <a:ext cx="9144000" cy="0"/>
          </a:xfrm>
          <a:prstGeom prst="straightConnector1">
            <a:avLst/>
          </a:prstGeom>
          <a:noFill/>
          <a:ln w="76200" cap="flat" cmpd="sng">
            <a:solidFill>
              <a:srgbClr val="F4B08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752d50098_0_2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gf752d50098_0_2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gf752d50098_0_2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f752d50098_0_239"/>
          <p:cNvSpPr txBox="1">
            <a:spLocks noGrp="1"/>
          </p:cNvSpPr>
          <p:nvPr>
            <p:ph type="dt" idx="10"/>
          </p:nvPr>
        </p:nvSpPr>
        <p:spPr>
          <a:xfrm>
            <a:off x="100513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b="0" i="0">
                <a:latin typeface="Gill Sans"/>
                <a:ea typeface="Gill Sans"/>
                <a:cs typeface="Gill Sans"/>
                <a:sym typeface="Gill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gf752d50098_0_2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b="0" i="0">
                <a:latin typeface="Gill Sans"/>
                <a:ea typeface="Gill Sans"/>
                <a:cs typeface="Gill Sans"/>
                <a:sym typeface="Gill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gf752d50098_0_239"/>
          <p:cNvSpPr txBox="1">
            <a:spLocks noGrp="1"/>
          </p:cNvSpPr>
          <p:nvPr>
            <p:ph type="sldNum" idx="12"/>
          </p:nvPr>
        </p:nvSpPr>
        <p:spPr>
          <a:xfrm>
            <a:off x="6986093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Gill Sans"/>
              <a:buNone/>
              <a:defRPr sz="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Gill Sans"/>
              <a:buNone/>
              <a:defRPr sz="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Gill Sans"/>
              <a:buNone/>
              <a:defRPr sz="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Gill Sans"/>
              <a:buNone/>
              <a:defRPr sz="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Gill Sans"/>
              <a:buNone/>
              <a:defRPr sz="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Gill Sans"/>
              <a:buNone/>
              <a:defRPr sz="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Gill Sans"/>
              <a:buNone/>
              <a:defRPr sz="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Gill Sans"/>
              <a:buNone/>
              <a:defRPr sz="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Gill Sans"/>
              <a:buNone/>
              <a:defRPr sz="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8" name="Google Shape;198;gf752d50098_0_239"/>
          <p:cNvSpPr/>
          <p:nvPr/>
        </p:nvSpPr>
        <p:spPr>
          <a:xfrm>
            <a:off x="0" y="0"/>
            <a:ext cx="9144000" cy="510540"/>
          </a:xfrm>
          <a:custGeom>
            <a:avLst/>
            <a:gdLst/>
            <a:ahLst/>
            <a:cxnLst/>
            <a:rect l="l" t="t" r="r" b="b"/>
            <a:pathLst>
              <a:path w="12192000" h="680720" extrusionOk="0">
                <a:moveTo>
                  <a:pt x="0" y="680720"/>
                </a:moveTo>
                <a:lnTo>
                  <a:pt x="12192000" y="680720"/>
                </a:lnTo>
                <a:lnTo>
                  <a:pt x="12192000" y="0"/>
                </a:lnTo>
                <a:lnTo>
                  <a:pt x="0" y="0"/>
                </a:lnTo>
                <a:lnTo>
                  <a:pt x="0" y="680720"/>
                </a:lnTo>
                <a:close/>
              </a:path>
            </a:pathLst>
          </a:custGeom>
          <a:solidFill>
            <a:srgbClr val="001F5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1">
  <p:cSld name="1_Blank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752d50098_0_6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gf752d50098_0_6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gf752d50098_0_6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3" name="Google Shape;203;gf752d50098_0_6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10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204" name="Google Shape;204;gf752d50098_0_625"/>
          <p:cNvCxnSpPr/>
          <p:nvPr/>
        </p:nvCxnSpPr>
        <p:spPr>
          <a:xfrm>
            <a:off x="0" y="5083406"/>
            <a:ext cx="91440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5" name="Google Shape;205;gf752d50098_0_625"/>
          <p:cNvCxnSpPr/>
          <p:nvPr/>
        </p:nvCxnSpPr>
        <p:spPr>
          <a:xfrm>
            <a:off x="0" y="5134076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1719071"/>
            <a:ext cx="4300538" cy="1664768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3383838"/>
            <a:ext cx="4300538" cy="71667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5235798" y="982992"/>
            <a:ext cx="3908203" cy="3156453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809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50"/>
          </a:p>
        </p:txBody>
      </p:sp>
      <p:grpSp>
        <p:nvGrpSpPr>
          <p:cNvPr id="14" name="Group 13"/>
          <p:cNvGrpSpPr/>
          <p:nvPr/>
        </p:nvGrpSpPr>
        <p:grpSpPr>
          <a:xfrm>
            <a:off x="0" y="857250"/>
            <a:ext cx="9144000" cy="47344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171907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4234133"/>
            <a:ext cx="9144000" cy="47344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4333593"/>
            <a:ext cx="9144000" cy="809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50"/>
          </a:p>
        </p:txBody>
      </p:sp>
    </p:spTree>
    <p:extLst>
      <p:ext uri="{BB962C8B-B14F-4D97-AF65-F5344CB8AC3E}">
        <p14:creationId xmlns:p14="http://schemas.microsoft.com/office/powerpoint/2010/main" val="402649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buSzTx/>
              <a:defRPr/>
            </a:pPr>
            <a:endParaRPr lang="en-GB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buSzTx/>
              <a:defRPr/>
            </a:pPr>
            <a:endParaRPr lang="en-GB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buSzTx/>
              <a:defRPr/>
            </a:pPr>
            <a:fld id="{8038E7E8-EE79-433E-AEA1-8CD143A58A53}" type="slidenum">
              <a:rPr lang="en-GB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>
                <a:buClrTx/>
                <a:buSzTx/>
                <a:defRPr/>
              </a:pPr>
              <a:t>‹#›</a:t>
            </a:fld>
            <a:endParaRPr lang="en-GB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675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GB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GB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8038E7E8-EE79-433E-AEA1-8CD143A58A53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833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E10B3-D7FF-C874-2B69-7380C4728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984039-396E-FFA2-445F-580489795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457-3865-4DEF-93FD-7A74C6A1E70E}" type="datetimeFigureOut">
              <a:rPr lang="en-IN" smtClean="0"/>
              <a:t>19-09-2022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173591-7CD0-61FD-CA7F-386FDC126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D33DF-AF3B-AEB3-EB6B-B84ACE4C0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B408-72E6-4257-BB31-DE4258584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7551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9523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3_Title and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752d50098_0_146"/>
          <p:cNvSpPr txBox="1">
            <a:spLocks noGrp="1"/>
          </p:cNvSpPr>
          <p:nvPr>
            <p:ph type="body" idx="1"/>
          </p:nvPr>
        </p:nvSpPr>
        <p:spPr>
          <a:xfrm>
            <a:off x="144065" y="655137"/>
            <a:ext cx="8855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gf752d50098_0_1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f752d50098_0_1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f752d50098_0_1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6" name="Google Shape;106;gf752d50098_0_146"/>
          <p:cNvCxnSpPr/>
          <p:nvPr/>
        </p:nvCxnSpPr>
        <p:spPr>
          <a:xfrm>
            <a:off x="0" y="5083406"/>
            <a:ext cx="91440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gf752d50098_0_146"/>
          <p:cNvCxnSpPr/>
          <p:nvPr/>
        </p:nvCxnSpPr>
        <p:spPr>
          <a:xfrm>
            <a:off x="0" y="5134076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gf752d50098_0_1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10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818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752d50098_0_16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10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f752d50098_0_16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f752d50098_0_16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f752d50098_0_16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" name="Google Shape;122;gf752d50098_0_162"/>
          <p:cNvSpPr txBox="1">
            <a:spLocks noGrp="1"/>
          </p:cNvSpPr>
          <p:nvPr>
            <p:ph type="body" idx="1"/>
          </p:nvPr>
        </p:nvSpPr>
        <p:spPr>
          <a:xfrm>
            <a:off x="238460" y="737679"/>
            <a:ext cx="4255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3" name="Google Shape;123;gf752d50098_0_162"/>
          <p:cNvSpPr txBox="1">
            <a:spLocks noGrp="1"/>
          </p:cNvSpPr>
          <p:nvPr>
            <p:ph type="body" idx="2"/>
          </p:nvPr>
        </p:nvSpPr>
        <p:spPr>
          <a:xfrm>
            <a:off x="238460" y="1355613"/>
            <a:ext cx="42552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gf752d50098_0_162"/>
          <p:cNvSpPr txBox="1">
            <a:spLocks noGrp="1"/>
          </p:cNvSpPr>
          <p:nvPr>
            <p:ph type="body" idx="3"/>
          </p:nvPr>
        </p:nvSpPr>
        <p:spPr>
          <a:xfrm>
            <a:off x="5046285" y="73767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5" name="Google Shape;125;gf752d50098_0_162"/>
          <p:cNvSpPr txBox="1">
            <a:spLocks noGrp="1"/>
          </p:cNvSpPr>
          <p:nvPr>
            <p:ph type="body" idx="4"/>
          </p:nvPr>
        </p:nvSpPr>
        <p:spPr>
          <a:xfrm>
            <a:off x="5046285" y="1355613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26" name="Google Shape;126;gf752d50098_0_162"/>
          <p:cNvCxnSpPr/>
          <p:nvPr/>
        </p:nvCxnSpPr>
        <p:spPr>
          <a:xfrm>
            <a:off x="0" y="5083406"/>
            <a:ext cx="91440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" name="Google Shape;127;gf752d50098_0_162"/>
          <p:cNvCxnSpPr/>
          <p:nvPr/>
        </p:nvCxnSpPr>
        <p:spPr>
          <a:xfrm>
            <a:off x="0" y="5134076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ECEB1-AF28-4307-9E80-35DA1C387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>
                <a:latin typeface="+mn-lt"/>
              </a:defRPr>
            </a:lvl1pPr>
            <a:lvl2pPr>
              <a:buClr>
                <a:schemeClr val="tx1"/>
              </a:buClr>
              <a:defRPr>
                <a:latin typeface="+mn-lt"/>
              </a:defRPr>
            </a:lvl2pPr>
            <a:lvl3pPr>
              <a:buClr>
                <a:schemeClr val="tx1"/>
              </a:buClr>
              <a:defRPr>
                <a:latin typeface="+mn-lt"/>
              </a:defRPr>
            </a:lvl3pPr>
            <a:lvl4pPr>
              <a:buClr>
                <a:schemeClr val="tx1"/>
              </a:buClr>
              <a:defRPr>
                <a:latin typeface="+mn-lt"/>
              </a:defRPr>
            </a:lvl4pPr>
            <a:lvl5pPr>
              <a:buClr>
                <a:schemeClr val="tx1"/>
              </a:buCl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792D2-AC24-440E-86BC-0670E4652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buSzTx/>
              <a:defRPr/>
            </a:pPr>
            <a:endParaRPr lang="en-I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A9061-D3B5-4A12-90F8-847D40E44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buSzTx/>
              <a:defRPr/>
            </a:pPr>
            <a:endParaRPr lang="en-I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AF6C8-3380-4D5C-90B2-6DC7CB102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buSzTx/>
              <a:defRPr/>
            </a:pPr>
            <a:fld id="{D60A4148-0428-4C59-A367-E0A00B4778C2}" type="slidenum">
              <a:rPr lang="en-IN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>
                <a:buClrTx/>
                <a:buSzTx/>
                <a:defRPr/>
              </a:pPr>
              <a:t>‹#›</a:t>
            </a:fld>
            <a:endParaRPr lang="en-I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087F1A-171E-47F0-BAB8-71E4561ACA36}"/>
              </a:ext>
            </a:extLst>
          </p:cNvPr>
          <p:cNvCxnSpPr>
            <a:cxnSpLocks/>
          </p:cNvCxnSpPr>
          <p:nvPr userDrawn="1"/>
        </p:nvCxnSpPr>
        <p:spPr>
          <a:xfrm>
            <a:off x="0" y="5083406"/>
            <a:ext cx="9144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29D9C6-0C92-44ED-8C60-79BC67D097F1}"/>
              </a:ext>
            </a:extLst>
          </p:cNvPr>
          <p:cNvCxnSpPr>
            <a:cxnSpLocks/>
          </p:cNvCxnSpPr>
          <p:nvPr userDrawn="1"/>
        </p:nvCxnSpPr>
        <p:spPr>
          <a:xfrm>
            <a:off x="0" y="5134076"/>
            <a:ext cx="9144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62E0F4D-ED1D-45A7-86C8-0D4A634F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077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1466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ECEB1-AF28-4307-9E80-35DA1C387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>
                <a:latin typeface="+mn-lt"/>
              </a:defRPr>
            </a:lvl1pPr>
            <a:lvl2pPr>
              <a:buClr>
                <a:schemeClr val="tx1"/>
              </a:buClr>
              <a:defRPr>
                <a:latin typeface="+mn-lt"/>
              </a:defRPr>
            </a:lvl2pPr>
            <a:lvl3pPr>
              <a:buClr>
                <a:schemeClr val="tx1"/>
              </a:buClr>
              <a:defRPr>
                <a:latin typeface="+mn-lt"/>
              </a:defRPr>
            </a:lvl3pPr>
            <a:lvl4pPr>
              <a:buClr>
                <a:schemeClr val="tx1"/>
              </a:buClr>
              <a:defRPr>
                <a:latin typeface="+mn-lt"/>
              </a:defRPr>
            </a:lvl4pPr>
            <a:lvl5pPr>
              <a:buClr>
                <a:schemeClr val="tx1"/>
              </a:buCl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792D2-AC24-440E-86BC-0670E4652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buSzTx/>
              <a:defRPr/>
            </a:pPr>
            <a:endParaRPr lang="en-I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A9061-D3B5-4A12-90F8-847D40E44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buSzTx/>
              <a:defRPr/>
            </a:pPr>
            <a:endParaRPr lang="en-I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AF6C8-3380-4D5C-90B2-6DC7CB102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buSzTx/>
              <a:defRPr/>
            </a:pPr>
            <a:fld id="{D60A4148-0428-4C59-A367-E0A00B4778C2}" type="slidenum">
              <a:rPr lang="en-IN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>
                <a:buClrTx/>
                <a:buSzTx/>
                <a:defRPr/>
              </a:pPr>
              <a:t>‹#›</a:t>
            </a:fld>
            <a:endParaRPr lang="en-I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087F1A-171E-47F0-BAB8-71E4561ACA36}"/>
              </a:ext>
            </a:extLst>
          </p:cNvPr>
          <p:cNvCxnSpPr>
            <a:cxnSpLocks/>
          </p:cNvCxnSpPr>
          <p:nvPr userDrawn="1"/>
        </p:nvCxnSpPr>
        <p:spPr>
          <a:xfrm>
            <a:off x="0" y="5083406"/>
            <a:ext cx="9144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29D9C6-0C92-44ED-8C60-79BC67D097F1}"/>
              </a:ext>
            </a:extLst>
          </p:cNvPr>
          <p:cNvCxnSpPr>
            <a:cxnSpLocks/>
          </p:cNvCxnSpPr>
          <p:nvPr userDrawn="1"/>
        </p:nvCxnSpPr>
        <p:spPr>
          <a:xfrm>
            <a:off x="0" y="5134076"/>
            <a:ext cx="9144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62E0F4D-ED1D-45A7-86C8-0D4A634F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077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0757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ECEB1-AF28-4307-9E80-35DA1C387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>
                <a:latin typeface="+mn-lt"/>
              </a:defRPr>
            </a:lvl1pPr>
            <a:lvl2pPr>
              <a:buClr>
                <a:schemeClr val="tx1"/>
              </a:buClr>
              <a:defRPr>
                <a:latin typeface="+mn-lt"/>
              </a:defRPr>
            </a:lvl2pPr>
            <a:lvl3pPr>
              <a:buClr>
                <a:schemeClr val="tx1"/>
              </a:buClr>
              <a:defRPr>
                <a:latin typeface="+mn-lt"/>
              </a:defRPr>
            </a:lvl3pPr>
            <a:lvl4pPr>
              <a:buClr>
                <a:schemeClr val="tx1"/>
              </a:buClr>
              <a:defRPr>
                <a:latin typeface="+mn-lt"/>
              </a:defRPr>
            </a:lvl4pPr>
            <a:lvl5pPr>
              <a:buClr>
                <a:schemeClr val="tx1"/>
              </a:buCl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792D2-AC24-440E-86BC-0670E4652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buSzTx/>
              <a:defRPr/>
            </a:pPr>
            <a:endParaRPr lang="en-I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A9061-D3B5-4A12-90F8-847D40E44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buSzTx/>
              <a:defRPr/>
            </a:pPr>
            <a:endParaRPr lang="en-I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AF6C8-3380-4D5C-90B2-6DC7CB102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buSzTx/>
              <a:defRPr/>
            </a:pPr>
            <a:fld id="{D60A4148-0428-4C59-A367-E0A00B4778C2}" type="slidenum">
              <a:rPr lang="en-IN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>
                <a:buClrTx/>
                <a:buSzTx/>
                <a:defRPr/>
              </a:pPr>
              <a:t>‹#›</a:t>
            </a:fld>
            <a:endParaRPr lang="en-I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087F1A-171E-47F0-BAB8-71E4561ACA36}"/>
              </a:ext>
            </a:extLst>
          </p:cNvPr>
          <p:cNvCxnSpPr>
            <a:cxnSpLocks/>
          </p:cNvCxnSpPr>
          <p:nvPr userDrawn="1"/>
        </p:nvCxnSpPr>
        <p:spPr>
          <a:xfrm>
            <a:off x="0" y="5083406"/>
            <a:ext cx="9144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29D9C6-0C92-44ED-8C60-79BC67D097F1}"/>
              </a:ext>
            </a:extLst>
          </p:cNvPr>
          <p:cNvCxnSpPr>
            <a:cxnSpLocks/>
          </p:cNvCxnSpPr>
          <p:nvPr userDrawn="1"/>
        </p:nvCxnSpPr>
        <p:spPr>
          <a:xfrm>
            <a:off x="0" y="5134076"/>
            <a:ext cx="9144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62E0F4D-ED1D-45A7-86C8-0D4A634F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077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4940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ECEB1-AF28-4307-9E80-35DA1C387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>
                <a:latin typeface="+mn-lt"/>
              </a:defRPr>
            </a:lvl1pPr>
            <a:lvl2pPr>
              <a:buClr>
                <a:schemeClr val="tx1"/>
              </a:buClr>
              <a:defRPr>
                <a:latin typeface="+mn-lt"/>
              </a:defRPr>
            </a:lvl2pPr>
            <a:lvl3pPr>
              <a:buClr>
                <a:schemeClr val="tx1"/>
              </a:buClr>
              <a:defRPr>
                <a:latin typeface="+mn-lt"/>
              </a:defRPr>
            </a:lvl3pPr>
            <a:lvl4pPr>
              <a:buClr>
                <a:schemeClr val="tx1"/>
              </a:buClr>
              <a:defRPr>
                <a:latin typeface="+mn-lt"/>
              </a:defRPr>
            </a:lvl4pPr>
            <a:lvl5pPr>
              <a:buClr>
                <a:schemeClr val="tx1"/>
              </a:buCl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792D2-AC24-440E-86BC-0670E4652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buSzTx/>
              <a:defRPr/>
            </a:pPr>
            <a:endParaRPr lang="en-I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A9061-D3B5-4A12-90F8-847D40E44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buSzTx/>
              <a:defRPr/>
            </a:pPr>
            <a:endParaRPr lang="en-I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AF6C8-3380-4D5C-90B2-6DC7CB102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buSzTx/>
              <a:defRPr/>
            </a:pPr>
            <a:fld id="{D60A4148-0428-4C59-A367-E0A00B4778C2}" type="slidenum">
              <a:rPr lang="en-IN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>
                <a:buClrTx/>
                <a:buSzTx/>
                <a:defRPr/>
              </a:pPr>
              <a:t>‹#›</a:t>
            </a:fld>
            <a:endParaRPr lang="en-I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087F1A-171E-47F0-BAB8-71E4561ACA36}"/>
              </a:ext>
            </a:extLst>
          </p:cNvPr>
          <p:cNvCxnSpPr>
            <a:cxnSpLocks/>
          </p:cNvCxnSpPr>
          <p:nvPr userDrawn="1"/>
        </p:nvCxnSpPr>
        <p:spPr>
          <a:xfrm>
            <a:off x="0" y="5083406"/>
            <a:ext cx="9144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29D9C6-0C92-44ED-8C60-79BC67D097F1}"/>
              </a:ext>
            </a:extLst>
          </p:cNvPr>
          <p:cNvCxnSpPr>
            <a:cxnSpLocks/>
          </p:cNvCxnSpPr>
          <p:nvPr userDrawn="1"/>
        </p:nvCxnSpPr>
        <p:spPr>
          <a:xfrm>
            <a:off x="0" y="5134076"/>
            <a:ext cx="9144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62E0F4D-ED1D-45A7-86C8-0D4A634F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077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6829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ECEB1-AF28-4307-9E80-35DA1C387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>
                <a:latin typeface="+mn-lt"/>
              </a:defRPr>
            </a:lvl1pPr>
            <a:lvl2pPr>
              <a:buClr>
                <a:schemeClr val="tx1"/>
              </a:buClr>
              <a:defRPr>
                <a:latin typeface="+mn-lt"/>
              </a:defRPr>
            </a:lvl2pPr>
            <a:lvl3pPr>
              <a:buClr>
                <a:schemeClr val="tx1"/>
              </a:buClr>
              <a:defRPr>
                <a:latin typeface="+mn-lt"/>
              </a:defRPr>
            </a:lvl3pPr>
            <a:lvl4pPr>
              <a:buClr>
                <a:schemeClr val="tx1"/>
              </a:buClr>
              <a:defRPr>
                <a:latin typeface="+mn-lt"/>
              </a:defRPr>
            </a:lvl4pPr>
            <a:lvl5pPr>
              <a:buClr>
                <a:schemeClr val="tx1"/>
              </a:buCl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792D2-AC24-440E-86BC-0670E4652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buSzTx/>
              <a:defRPr/>
            </a:pPr>
            <a:endParaRPr lang="en-I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A9061-D3B5-4A12-90F8-847D40E44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buSzTx/>
              <a:defRPr/>
            </a:pPr>
            <a:endParaRPr lang="en-I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AF6C8-3380-4D5C-90B2-6DC7CB102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buSzTx/>
              <a:defRPr/>
            </a:pPr>
            <a:fld id="{D60A4148-0428-4C59-A367-E0A00B4778C2}" type="slidenum">
              <a:rPr lang="en-IN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>
                <a:buClrTx/>
                <a:buSzTx/>
                <a:defRPr/>
              </a:pPr>
              <a:t>‹#›</a:t>
            </a:fld>
            <a:endParaRPr lang="en-I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087F1A-171E-47F0-BAB8-71E4561ACA36}"/>
              </a:ext>
            </a:extLst>
          </p:cNvPr>
          <p:cNvCxnSpPr>
            <a:cxnSpLocks/>
          </p:cNvCxnSpPr>
          <p:nvPr userDrawn="1"/>
        </p:nvCxnSpPr>
        <p:spPr>
          <a:xfrm>
            <a:off x="0" y="5083406"/>
            <a:ext cx="9144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29D9C6-0C92-44ED-8C60-79BC67D097F1}"/>
              </a:ext>
            </a:extLst>
          </p:cNvPr>
          <p:cNvCxnSpPr>
            <a:cxnSpLocks/>
          </p:cNvCxnSpPr>
          <p:nvPr userDrawn="1"/>
        </p:nvCxnSpPr>
        <p:spPr>
          <a:xfrm>
            <a:off x="0" y="5134076"/>
            <a:ext cx="9144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62E0F4D-ED1D-45A7-86C8-0D4A634F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077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0531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ECEB1-AF28-4307-9E80-35DA1C387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>
                <a:latin typeface="+mn-lt"/>
              </a:defRPr>
            </a:lvl1pPr>
            <a:lvl2pPr>
              <a:buClr>
                <a:schemeClr val="tx1"/>
              </a:buClr>
              <a:defRPr>
                <a:latin typeface="+mn-lt"/>
              </a:defRPr>
            </a:lvl2pPr>
            <a:lvl3pPr>
              <a:buClr>
                <a:schemeClr val="tx1"/>
              </a:buClr>
              <a:defRPr>
                <a:latin typeface="+mn-lt"/>
              </a:defRPr>
            </a:lvl3pPr>
            <a:lvl4pPr>
              <a:buClr>
                <a:schemeClr val="tx1"/>
              </a:buClr>
              <a:defRPr>
                <a:latin typeface="+mn-lt"/>
              </a:defRPr>
            </a:lvl4pPr>
            <a:lvl5pPr>
              <a:buClr>
                <a:schemeClr val="tx1"/>
              </a:buCl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792D2-AC24-440E-86BC-0670E4652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buSzTx/>
              <a:defRPr/>
            </a:pPr>
            <a:endParaRPr lang="en-I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A9061-D3B5-4A12-90F8-847D40E44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buSzTx/>
              <a:defRPr/>
            </a:pPr>
            <a:endParaRPr lang="en-I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AF6C8-3380-4D5C-90B2-6DC7CB102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buSzTx/>
              <a:defRPr/>
            </a:pPr>
            <a:fld id="{D60A4148-0428-4C59-A367-E0A00B4778C2}" type="slidenum">
              <a:rPr lang="en-IN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>
                <a:buClrTx/>
                <a:buSzTx/>
                <a:defRPr/>
              </a:pPr>
              <a:t>‹#›</a:t>
            </a:fld>
            <a:endParaRPr lang="en-I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087F1A-171E-47F0-BAB8-71E4561ACA36}"/>
              </a:ext>
            </a:extLst>
          </p:cNvPr>
          <p:cNvCxnSpPr>
            <a:cxnSpLocks/>
          </p:cNvCxnSpPr>
          <p:nvPr userDrawn="1"/>
        </p:nvCxnSpPr>
        <p:spPr>
          <a:xfrm>
            <a:off x="0" y="5083406"/>
            <a:ext cx="9144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29D9C6-0C92-44ED-8C60-79BC67D097F1}"/>
              </a:ext>
            </a:extLst>
          </p:cNvPr>
          <p:cNvCxnSpPr>
            <a:cxnSpLocks/>
          </p:cNvCxnSpPr>
          <p:nvPr userDrawn="1"/>
        </p:nvCxnSpPr>
        <p:spPr>
          <a:xfrm>
            <a:off x="0" y="5134076"/>
            <a:ext cx="9144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62E0F4D-ED1D-45A7-86C8-0D4A634F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077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2051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9_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9847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BB9E580B-B51E-D349-8ADB-4AEB06DA748A}" type="datetimeFigureOut">
              <a:rPr lang="en-US" kern="1200" smtClean="0">
                <a:solidFill>
                  <a:srgbClr val="000000">
                    <a:alpha val="70000"/>
                  </a:srgbClr>
                </a:solidFill>
                <a:latin typeface="Gill Sans MT" panose="020B0502020104020203"/>
                <a:ea typeface="+mn-ea"/>
                <a:cs typeface="+mn-cs"/>
              </a:rPr>
              <a:pPr defTabSz="342900">
                <a:buClrTx/>
              </a:pPr>
              <a:t>9/19/2022</a:t>
            </a:fld>
            <a:endParaRPr lang="en-US" kern="1200">
              <a:solidFill>
                <a:srgbClr val="000000">
                  <a:alpha val="70000"/>
                </a:srgb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srgbClr val="000000">
                  <a:alpha val="70000"/>
                </a:srgb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12AC4CFC-A2AF-CD4B-A3EA-410CA8C50840}" type="slidenum">
              <a:rPr lang="en-US" kern="1200" smtClean="0">
                <a:latin typeface="Gill Sans MT" panose="020B0502020104020203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175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BB9E580B-B51E-D349-8ADB-4AEB06DA748A}" type="datetimeFigureOut">
              <a:rPr lang="en-US" kern="1200" smtClean="0">
                <a:solidFill>
                  <a:srgbClr val="000000">
                    <a:alpha val="70000"/>
                  </a:srgbClr>
                </a:solidFill>
                <a:latin typeface="Gill Sans MT" panose="020B0502020104020203"/>
                <a:ea typeface="+mn-ea"/>
                <a:cs typeface="+mn-cs"/>
              </a:rPr>
              <a:pPr defTabSz="342900">
                <a:buClrTx/>
              </a:pPr>
              <a:t>9/19/2022</a:t>
            </a:fld>
            <a:endParaRPr lang="en-US" kern="1200">
              <a:solidFill>
                <a:srgbClr val="000000">
                  <a:alpha val="70000"/>
                </a:srgb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srgbClr val="000000">
                  <a:alpha val="70000"/>
                </a:srgb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12AC4CFC-A2AF-CD4B-A3EA-410CA8C50840}" type="slidenum">
              <a:rPr lang="en-US" kern="1200" smtClean="0">
                <a:latin typeface="Gill Sans MT" panose="020B0502020104020203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1672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3264349"/>
            <a:ext cx="5101209" cy="94881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BB9E580B-B51E-D349-8ADB-4AEB06DA748A}" type="datetimeFigureOut">
              <a:rPr lang="en-US" kern="1200" smtClean="0">
                <a:solidFill>
                  <a:srgbClr val="000000">
                    <a:alpha val="70000"/>
                  </a:srgbClr>
                </a:solidFill>
                <a:latin typeface="Gill Sans MT" panose="020B0502020104020203"/>
                <a:ea typeface="+mn-ea"/>
                <a:cs typeface="+mn-cs"/>
              </a:rPr>
              <a:pPr defTabSz="342900">
                <a:buClrTx/>
              </a:pPr>
              <a:t>9/19/2022</a:t>
            </a:fld>
            <a:endParaRPr lang="en-US" kern="1200">
              <a:solidFill>
                <a:srgbClr val="000000">
                  <a:alpha val="70000"/>
                </a:srgb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srgbClr val="000000">
                  <a:alpha val="70000"/>
                </a:srgb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12AC4CFC-A2AF-CD4B-A3EA-410CA8C50840}" type="slidenum">
              <a:rPr lang="en-US" kern="1200" smtClean="0">
                <a:latin typeface="Gill Sans MT" panose="020B0502020104020203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47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752d50098_0_173"/>
          <p:cNvSpPr txBox="1">
            <a:spLocks noGrp="1"/>
          </p:cNvSpPr>
          <p:nvPr>
            <p:ph type="body" idx="1"/>
          </p:nvPr>
        </p:nvSpPr>
        <p:spPr>
          <a:xfrm>
            <a:off x="238460" y="737679"/>
            <a:ext cx="4255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0" name="Google Shape;130;gf752d50098_0_173"/>
          <p:cNvSpPr txBox="1">
            <a:spLocks noGrp="1"/>
          </p:cNvSpPr>
          <p:nvPr>
            <p:ph type="body" idx="2"/>
          </p:nvPr>
        </p:nvSpPr>
        <p:spPr>
          <a:xfrm>
            <a:off x="238460" y="1355613"/>
            <a:ext cx="42552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gf752d50098_0_173"/>
          <p:cNvSpPr txBox="1">
            <a:spLocks noGrp="1"/>
          </p:cNvSpPr>
          <p:nvPr>
            <p:ph type="body" idx="3"/>
          </p:nvPr>
        </p:nvSpPr>
        <p:spPr>
          <a:xfrm>
            <a:off x="5046285" y="73767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2" name="Google Shape;132;gf752d50098_0_173"/>
          <p:cNvSpPr txBox="1">
            <a:spLocks noGrp="1"/>
          </p:cNvSpPr>
          <p:nvPr>
            <p:ph type="body" idx="4"/>
          </p:nvPr>
        </p:nvSpPr>
        <p:spPr>
          <a:xfrm>
            <a:off x="5046285" y="1355613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gf752d50098_0_17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f752d50098_0_17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f752d50098_0_17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6" name="Google Shape;136;gf752d50098_0_173"/>
          <p:cNvCxnSpPr/>
          <p:nvPr/>
        </p:nvCxnSpPr>
        <p:spPr>
          <a:xfrm>
            <a:off x="0" y="5083406"/>
            <a:ext cx="91440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7" name="Google Shape;137;gf752d50098_0_173"/>
          <p:cNvCxnSpPr/>
          <p:nvPr/>
        </p:nvCxnSpPr>
        <p:spPr>
          <a:xfrm>
            <a:off x="0" y="5134076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8" name="Google Shape;138;gf752d50098_0_17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10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434" y="1978533"/>
            <a:ext cx="3203828" cy="23264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1978533"/>
            <a:ext cx="3202685" cy="23264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BB9E580B-B51E-D349-8ADB-4AEB06DA748A}" type="datetimeFigureOut">
              <a:rPr lang="en-US" kern="1200" smtClean="0">
                <a:solidFill>
                  <a:srgbClr val="000000">
                    <a:alpha val="70000"/>
                  </a:srgbClr>
                </a:solidFill>
                <a:latin typeface="Gill Sans MT" panose="020B0502020104020203"/>
                <a:ea typeface="+mn-ea"/>
                <a:cs typeface="+mn-cs"/>
              </a:rPr>
              <a:pPr defTabSz="342900">
                <a:buClrTx/>
              </a:pPr>
              <a:t>9/19/2022</a:t>
            </a:fld>
            <a:endParaRPr lang="en-US" kern="1200">
              <a:solidFill>
                <a:srgbClr val="000000">
                  <a:alpha val="70000"/>
                </a:srgb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srgbClr val="000000">
                  <a:alpha val="70000"/>
                </a:srgb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12AC4CFC-A2AF-CD4B-A3EA-410CA8C50840}" type="slidenum">
              <a:rPr lang="en-US" kern="1200" smtClean="0">
                <a:latin typeface="Gill Sans MT" panose="020B0502020104020203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239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2357438"/>
            <a:ext cx="3202686" cy="19475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2357438"/>
            <a:ext cx="3190113" cy="194758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BB9E580B-B51E-D349-8ADB-4AEB06DA748A}" type="datetimeFigureOut">
              <a:rPr lang="en-US" kern="1200" smtClean="0">
                <a:solidFill>
                  <a:srgbClr val="000000">
                    <a:alpha val="70000"/>
                  </a:srgbClr>
                </a:solidFill>
                <a:latin typeface="Gill Sans MT" panose="020B0502020104020203"/>
                <a:ea typeface="+mn-ea"/>
                <a:cs typeface="+mn-cs"/>
              </a:rPr>
              <a:pPr defTabSz="342900">
                <a:buClrTx/>
              </a:pPr>
              <a:t>9/19/2022</a:t>
            </a:fld>
            <a:endParaRPr lang="en-US" kern="1200">
              <a:solidFill>
                <a:srgbClr val="000000">
                  <a:alpha val="70000"/>
                </a:srgb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srgbClr val="000000">
                  <a:alpha val="70000"/>
                </a:srgb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12AC4CFC-A2AF-CD4B-A3EA-410CA8C50840}" type="slidenum">
              <a:rPr lang="en-US" kern="1200" smtClean="0">
                <a:latin typeface="Gill Sans MT" panose="020B0502020104020203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90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BB9E580B-B51E-D349-8ADB-4AEB06DA748A}" type="datetimeFigureOut">
              <a:rPr lang="en-US" kern="1200" smtClean="0">
                <a:solidFill>
                  <a:srgbClr val="000000">
                    <a:alpha val="70000"/>
                  </a:srgbClr>
                </a:solidFill>
                <a:latin typeface="Gill Sans MT" panose="020B0502020104020203"/>
                <a:ea typeface="+mn-ea"/>
                <a:cs typeface="+mn-cs"/>
              </a:rPr>
              <a:pPr defTabSz="342900">
                <a:buClrTx/>
              </a:pPr>
              <a:t>9/19/2022</a:t>
            </a:fld>
            <a:endParaRPr lang="en-US" kern="1200">
              <a:solidFill>
                <a:srgbClr val="000000">
                  <a:alpha val="70000"/>
                </a:srgb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srgbClr val="000000">
                  <a:alpha val="70000"/>
                </a:srgb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12AC4CFC-A2AF-CD4B-A3EA-410CA8C50840}" type="slidenum">
              <a:rPr lang="en-US" kern="1200" smtClean="0">
                <a:latin typeface="Gill Sans MT" panose="020B0502020104020203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307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BB9E580B-B51E-D349-8ADB-4AEB06DA748A}" type="datetimeFigureOut">
              <a:rPr lang="en-US" kern="1200" smtClean="0">
                <a:solidFill>
                  <a:srgbClr val="000000">
                    <a:alpha val="70000"/>
                  </a:srgbClr>
                </a:solidFill>
                <a:latin typeface="Gill Sans MT" panose="020B0502020104020203"/>
                <a:ea typeface="+mn-ea"/>
                <a:cs typeface="+mn-cs"/>
              </a:rPr>
              <a:pPr defTabSz="342900">
                <a:buClrTx/>
              </a:pPr>
              <a:t>9/19/2022</a:t>
            </a:fld>
            <a:endParaRPr lang="en-US" kern="1200">
              <a:solidFill>
                <a:srgbClr val="000000">
                  <a:alpha val="70000"/>
                </a:srgb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srgbClr val="000000">
                  <a:alpha val="70000"/>
                </a:srgb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12AC4CFC-A2AF-CD4B-A3EA-410CA8C50840}" type="slidenum">
              <a:rPr lang="en-US" kern="1200" smtClean="0">
                <a:latin typeface="Gill Sans MT" panose="020B0502020104020203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722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682871"/>
            <a:ext cx="3364992" cy="85612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603504"/>
            <a:ext cx="3611880" cy="3936492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BB9E580B-B51E-D349-8ADB-4AEB06DA748A}" type="datetimeFigureOut">
              <a:rPr lang="en-US" kern="1200" smtClean="0">
                <a:solidFill>
                  <a:srgbClr val="000000">
                    <a:alpha val="70000"/>
                  </a:srgbClr>
                </a:solidFill>
                <a:latin typeface="Gill Sans MT" panose="020B0502020104020203"/>
                <a:ea typeface="+mn-ea"/>
                <a:cs typeface="+mn-cs"/>
              </a:rPr>
              <a:pPr defTabSz="342900">
                <a:buClrTx/>
              </a:pPr>
              <a:t>9/19/2022</a:t>
            </a:fld>
            <a:endParaRPr lang="en-US" kern="1200">
              <a:solidFill>
                <a:srgbClr val="000000">
                  <a:alpha val="70000"/>
                </a:srgb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defTabSz="342900">
              <a:buClrTx/>
            </a:pPr>
            <a:endParaRPr lang="en-US" kern="1200">
              <a:solidFill>
                <a:srgbClr val="000000">
                  <a:alpha val="70000"/>
                </a:srgb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12AC4CFC-A2AF-CD4B-A3EA-410CA8C50840}" type="slidenum">
              <a:rPr lang="en-US" kern="1200" smtClean="0">
                <a:latin typeface="Gill Sans MT" panose="020B0502020104020203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7856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92" y="1682871"/>
            <a:ext cx="3371249" cy="85098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51435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defTabSz="342900">
              <a:buClrTx/>
            </a:pPr>
            <a:fld id="{BB9E580B-B51E-D349-8ADB-4AEB06DA748A}" type="datetimeFigureOut">
              <a:rPr lang="en-US" kern="1200" smtClean="0">
                <a:latin typeface="Gill Sans MT" panose="020B0502020104020203"/>
                <a:ea typeface="+mn-ea"/>
                <a:cs typeface="+mn-cs"/>
              </a:rPr>
              <a:pPr defTabSz="342900">
                <a:buClrTx/>
              </a:pPr>
              <a:t>9/19/2022</a:t>
            </a:fld>
            <a:endParaRPr lang="en-US" kern="1200"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defTabSz="342900">
              <a:buClrTx/>
            </a:pPr>
            <a:endParaRPr lang="en-US" kern="1200">
              <a:solidFill>
                <a:srgbClr val="000000">
                  <a:alpha val="70000"/>
                </a:srgb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12AC4CFC-A2AF-CD4B-A3EA-410CA8C50840}" type="slidenum">
              <a:rPr lang="en-US" kern="1200" smtClean="0">
                <a:latin typeface="Gill Sans MT" panose="020B0502020104020203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026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BB9E580B-B51E-D349-8ADB-4AEB06DA748A}" type="datetimeFigureOut">
              <a:rPr lang="en-US" kern="1200" smtClean="0">
                <a:solidFill>
                  <a:srgbClr val="000000">
                    <a:alpha val="70000"/>
                  </a:srgbClr>
                </a:solidFill>
                <a:latin typeface="Gill Sans MT" panose="020B0502020104020203"/>
                <a:ea typeface="+mn-ea"/>
                <a:cs typeface="+mn-cs"/>
              </a:rPr>
              <a:pPr defTabSz="342900">
                <a:buClrTx/>
              </a:pPr>
              <a:t>9/19/2022</a:t>
            </a:fld>
            <a:endParaRPr lang="en-US" kern="1200">
              <a:solidFill>
                <a:srgbClr val="000000">
                  <a:alpha val="70000"/>
                </a:srgb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srgbClr val="000000">
                  <a:alpha val="70000"/>
                </a:srgb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12AC4CFC-A2AF-CD4B-A3EA-410CA8C50840}" type="slidenum">
              <a:rPr lang="en-US" kern="1200" smtClean="0">
                <a:latin typeface="Gill Sans MT" panose="020B0502020104020203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3358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702945"/>
            <a:ext cx="973956" cy="373761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352" y="702945"/>
            <a:ext cx="4648867" cy="373761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BB9E580B-B51E-D349-8ADB-4AEB06DA748A}" type="datetimeFigureOut">
              <a:rPr lang="en-US" kern="1200" smtClean="0">
                <a:solidFill>
                  <a:srgbClr val="000000">
                    <a:alpha val="70000"/>
                  </a:srgbClr>
                </a:solidFill>
                <a:latin typeface="Gill Sans MT" panose="020B0502020104020203"/>
                <a:ea typeface="+mn-ea"/>
                <a:cs typeface="+mn-cs"/>
              </a:rPr>
              <a:pPr defTabSz="342900">
                <a:buClrTx/>
              </a:pPr>
              <a:t>9/19/2022</a:t>
            </a:fld>
            <a:endParaRPr lang="en-US" kern="1200">
              <a:solidFill>
                <a:srgbClr val="000000">
                  <a:alpha val="70000"/>
                </a:srgb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srgbClr val="000000">
                  <a:alpha val="70000"/>
                </a:srgb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12AC4CFC-A2AF-CD4B-A3EA-410CA8C50840}" type="slidenum">
              <a:rPr lang="en-US" kern="1200" smtClean="0">
                <a:latin typeface="Gill Sans MT" panose="020B0502020104020203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6139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65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752d50098_0_18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f752d50098_0_18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f752d50098_0_18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3" name="Google Shape;143;gf752d50098_0_184"/>
          <p:cNvCxnSpPr/>
          <p:nvPr/>
        </p:nvCxnSpPr>
        <p:spPr>
          <a:xfrm>
            <a:off x="0" y="5083406"/>
            <a:ext cx="91440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" name="Google Shape;144;gf752d50098_0_184"/>
          <p:cNvCxnSpPr/>
          <p:nvPr/>
        </p:nvCxnSpPr>
        <p:spPr>
          <a:xfrm>
            <a:off x="0" y="5134076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5" name="Google Shape;145;gf752d50098_0_18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10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752d50098_0_19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f752d50098_0_19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f752d50098_0_19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" name="Google Shape;150;gf752d50098_0_19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10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151" name="Google Shape;151;gf752d50098_0_191"/>
          <p:cNvCxnSpPr/>
          <p:nvPr/>
        </p:nvCxnSpPr>
        <p:spPr>
          <a:xfrm>
            <a:off x="0" y="5083406"/>
            <a:ext cx="91440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2" name="Google Shape;152;gf752d50098_0_191"/>
          <p:cNvCxnSpPr/>
          <p:nvPr/>
        </p:nvCxnSpPr>
        <p:spPr>
          <a:xfrm>
            <a:off x="0" y="5134076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752d50098_0_198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55" name="Google Shape;155;gf752d50098_0_198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56" name="Google Shape;156;gf752d50098_0_19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f752d50098_0_19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f752d50098_0_19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9" name="Google Shape;159;gf752d50098_0_198"/>
          <p:cNvCxnSpPr/>
          <p:nvPr/>
        </p:nvCxnSpPr>
        <p:spPr>
          <a:xfrm>
            <a:off x="0" y="5083406"/>
            <a:ext cx="91440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0" name="Google Shape;160;gf752d50098_0_198"/>
          <p:cNvCxnSpPr/>
          <p:nvPr/>
        </p:nvCxnSpPr>
        <p:spPr>
          <a:xfrm>
            <a:off x="0" y="5134076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1" name="Google Shape;161;gf752d50098_0_19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10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f752d50098_0_207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gf752d50098_0_207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65" name="Google Shape;165;gf752d50098_0_20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gf752d50098_0_20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gf752d50098_0_20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gf752d50098_0_20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10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752d50098_0_214"/>
          <p:cNvSpPr txBox="1">
            <a:spLocks noGrp="1"/>
          </p:cNvSpPr>
          <p:nvPr>
            <p:ph type="body" idx="1"/>
          </p:nvPr>
        </p:nvSpPr>
        <p:spPr>
          <a:xfrm rot="5400000">
            <a:off x="2940384" y="-2141013"/>
            <a:ext cx="3263400" cy="88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gf752d50098_0_2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gf752d50098_0_2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gf752d50098_0_2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4" name="Google Shape;174;gf752d50098_0_2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10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752d50098_0_220"/>
          <p:cNvSpPr txBox="1">
            <a:spLocks noGrp="1"/>
          </p:cNvSpPr>
          <p:nvPr>
            <p:ph type="title"/>
          </p:nvPr>
        </p:nvSpPr>
        <p:spPr>
          <a:xfrm rot="5400000">
            <a:off x="5644500" y="1761802"/>
            <a:ext cx="3770100" cy="1971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gf752d50098_0_220"/>
          <p:cNvSpPr txBox="1">
            <a:spLocks noGrp="1"/>
          </p:cNvSpPr>
          <p:nvPr>
            <p:ph type="body" idx="1"/>
          </p:nvPr>
        </p:nvSpPr>
        <p:spPr>
          <a:xfrm rot="5400000">
            <a:off x="1643925" y="-152798"/>
            <a:ext cx="37701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gf752d50098_0_2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gf752d50098_0_2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gf752d50098_0_2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1" name="Google Shape;181;gf752d50098_0_220"/>
          <p:cNvSpPr txBox="1"/>
          <p:nvPr/>
        </p:nvSpPr>
        <p:spPr>
          <a:xfrm>
            <a:off x="0" y="0"/>
            <a:ext cx="9144000" cy="510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Gill Sans"/>
              <a:buNone/>
            </a:pPr>
            <a:r>
              <a:rPr lang="en" sz="33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Click to edit Master title style</a:t>
            </a:r>
            <a:endParaRPr sz="33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752d50098_0_1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10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Gill Sans"/>
              <a:buNone/>
              <a:defRPr sz="33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6" name="Google Shape;86;gf752d50098_0_129"/>
          <p:cNvSpPr txBox="1">
            <a:spLocks noGrp="1"/>
          </p:cNvSpPr>
          <p:nvPr>
            <p:ph type="body" idx="1"/>
          </p:nvPr>
        </p:nvSpPr>
        <p:spPr>
          <a:xfrm>
            <a:off x="144065" y="655137"/>
            <a:ext cx="8855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f752d50098_0_1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f752d50098_0_1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f752d50098_0_1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0" name="Google Shape;90;gf752d50098_0_129"/>
          <p:cNvCxnSpPr/>
          <p:nvPr/>
        </p:nvCxnSpPr>
        <p:spPr>
          <a:xfrm>
            <a:off x="0" y="523186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" name="Google Shape;91;gf752d50098_0_129"/>
          <p:cNvCxnSpPr/>
          <p:nvPr/>
        </p:nvCxnSpPr>
        <p:spPr>
          <a:xfrm>
            <a:off x="0" y="573855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95" r:id="rId15"/>
    <p:sldLayoutId id="2147483696" r:id="rId16"/>
    <p:sldLayoutId id="2147483706" r:id="rId17"/>
    <p:sldLayoutId id="2147483708" r:id="rId18"/>
    <p:sldLayoutId id="2147483709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91">
          <p15:clr>
            <a:srgbClr val="F26B43"/>
          </p15:clr>
        </p15:guide>
        <p15:guide id="4" pos="566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2" y="1978534"/>
            <a:ext cx="5797296" cy="232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defTabSz="342900">
              <a:buClrTx/>
            </a:pPr>
            <a:fld id="{BB9E580B-B51E-D349-8ADB-4AEB06DA748A}" type="datetimeFigureOut">
              <a:rPr lang="en-US" kern="1200" smtClean="0">
                <a:solidFill>
                  <a:srgbClr val="000000">
                    <a:alpha val="70000"/>
                  </a:srgbClr>
                </a:solidFill>
                <a:latin typeface="Gill Sans MT" panose="020B0502020104020203"/>
                <a:ea typeface="+mn-ea"/>
                <a:cs typeface="+mn-cs"/>
              </a:rPr>
              <a:pPr defTabSz="342900">
                <a:buClrTx/>
              </a:pPr>
              <a:t>9/19/2022</a:t>
            </a:fld>
            <a:endParaRPr lang="en-US" kern="1200">
              <a:solidFill>
                <a:srgbClr val="000000">
                  <a:alpha val="70000"/>
                </a:srgb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defTabSz="342900">
              <a:buClrTx/>
            </a:pPr>
            <a:endParaRPr lang="en-US" kern="1200">
              <a:solidFill>
                <a:srgbClr val="000000">
                  <a:alpha val="70000"/>
                </a:srgb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pPr defTabSz="342900">
              <a:buClrTx/>
            </a:pPr>
            <a:fld id="{12AC4CFC-A2AF-CD4B-A3EA-410CA8C50840}" type="slidenum">
              <a:rPr lang="en-US" kern="1200" smtClean="0">
                <a:latin typeface="Gill Sans MT" panose="020B0502020104020203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44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647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23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81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Relationship Id="rId4" Type="http://schemas.openxmlformats.org/officeDocument/2006/relationships/image" Target="../media/image1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0.xml"/><Relationship Id="rId6" Type="http://schemas.openxmlformats.org/officeDocument/2006/relationships/chart" Target="../charts/chart1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68431" y="1719275"/>
            <a:ext cx="5370978" cy="2316012"/>
          </a:xfrm>
          <a:solidFill>
            <a:schemeClr val="bg2">
              <a:lumMod val="75000"/>
            </a:schemeClr>
          </a:solidFill>
        </p:spPr>
        <p:txBody>
          <a:bodyPr anchor="ctr">
            <a:noAutofit/>
          </a:bodyPr>
          <a:lstStyle/>
          <a:p>
            <a:pPr algn="ctr"/>
            <a:br>
              <a:rPr lang="en-US" cap="none" dirty="0">
                <a:latin typeface="Cambria" pitchFamily="18" charset="0"/>
                <a:ea typeface="Cambria" pitchFamily="18" charset="0"/>
              </a:rPr>
            </a:br>
            <a:r>
              <a:rPr lang="en-US" b="1" cap="none" dirty="0">
                <a:latin typeface="Cambria" pitchFamily="18" charset="0"/>
                <a:ea typeface="Cambria" pitchFamily="18" charset="0"/>
              </a:rPr>
              <a:t>Regional Orientation Workshop</a:t>
            </a:r>
            <a:br>
              <a:rPr lang="en-US" b="1" cap="none" dirty="0">
                <a:latin typeface="Cambria" pitchFamily="18" charset="0"/>
                <a:ea typeface="Cambria" pitchFamily="18" charset="0"/>
              </a:rPr>
            </a:br>
            <a:r>
              <a:rPr lang="en-US" b="1" cap="none" dirty="0">
                <a:latin typeface="Cambria" pitchFamily="18" charset="0"/>
                <a:ea typeface="Cambria" pitchFamily="18" charset="0"/>
              </a:rPr>
              <a:t>Kerala</a:t>
            </a:r>
            <a:br>
              <a:rPr lang="en-US" b="1" cap="none" dirty="0">
                <a:latin typeface="Cambria" pitchFamily="18" charset="0"/>
                <a:ea typeface="Cambria" pitchFamily="18" charset="0"/>
              </a:rPr>
            </a:br>
            <a:r>
              <a:rPr lang="en-US" b="1" cap="none" dirty="0">
                <a:latin typeface="Cambria" pitchFamily="18" charset="0"/>
                <a:ea typeface="Cambria" pitchFamily="18" charset="0"/>
              </a:rPr>
              <a:t>20-21</a:t>
            </a:r>
            <a:r>
              <a:rPr lang="en-US" b="1" cap="none" baseline="30000" dirty="0">
                <a:latin typeface="Cambria" pitchFamily="18" charset="0"/>
                <a:ea typeface="Cambria" pitchFamily="18" charset="0"/>
              </a:rPr>
              <a:t>st</a:t>
            </a:r>
            <a:r>
              <a:rPr lang="en-US" b="1" cap="none" dirty="0">
                <a:latin typeface="Cambria" pitchFamily="18" charset="0"/>
                <a:ea typeface="Cambria" pitchFamily="18" charset="0"/>
              </a:rPr>
              <a:t> September, 2022</a:t>
            </a:r>
            <a:endParaRPr lang="en-US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ADC348F-ACD0-4DE2-894C-57821BD5D1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3" b="9613"/>
          <a:stretch>
            <a:fillRect/>
          </a:stretch>
        </p:blipFill>
        <p:spPr>
          <a:xfrm>
            <a:off x="5433646" y="1252301"/>
            <a:ext cx="3446585" cy="2638898"/>
          </a:xfrm>
        </p:spPr>
      </p:pic>
    </p:spTree>
    <p:extLst>
      <p:ext uri="{BB962C8B-B14F-4D97-AF65-F5344CB8AC3E}">
        <p14:creationId xmlns:p14="http://schemas.microsoft.com/office/powerpoint/2010/main" val="141451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"/>
          <p:cNvSpPr txBox="1">
            <a:spLocks noGrp="1"/>
          </p:cNvSpPr>
          <p:nvPr>
            <p:ph type="title"/>
          </p:nvPr>
        </p:nvSpPr>
        <p:spPr>
          <a:xfrm>
            <a:off x="53009" y="15923"/>
            <a:ext cx="9090991" cy="461846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10160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</a:pPr>
            <a:r>
              <a:rPr lang="en" sz="2000" b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Status of Approval and envisaged physical deliverable</a:t>
            </a:r>
            <a:endParaRPr sz="2000" b="1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74" name="Google Shape;274;p15"/>
          <p:cNvCxnSpPr/>
          <p:nvPr/>
        </p:nvCxnSpPr>
        <p:spPr>
          <a:xfrm>
            <a:off x="0" y="477769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402592"/>
              </p:ext>
            </p:extLst>
          </p:nvPr>
        </p:nvGraphicFramePr>
        <p:xfrm>
          <a:off x="-1" y="979059"/>
          <a:ext cx="8998228" cy="3453792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508381">
                  <a:extLst>
                    <a:ext uri="{9D8B030D-6E8A-4147-A177-3AD203B41FA5}">
                      <a16:colId xmlns:a16="http://schemas.microsoft.com/office/drawing/2014/main" val="3319743126"/>
                    </a:ext>
                  </a:extLst>
                </a:gridCol>
                <a:gridCol w="1438429">
                  <a:extLst>
                    <a:ext uri="{9D8B030D-6E8A-4147-A177-3AD203B41FA5}">
                      <a16:colId xmlns:a16="http://schemas.microsoft.com/office/drawing/2014/main" val="3028915238"/>
                    </a:ext>
                  </a:extLst>
                </a:gridCol>
                <a:gridCol w="1278612">
                  <a:extLst>
                    <a:ext uri="{9D8B030D-6E8A-4147-A177-3AD203B41FA5}">
                      <a16:colId xmlns:a16="http://schemas.microsoft.com/office/drawing/2014/main" val="149949553"/>
                    </a:ext>
                  </a:extLst>
                </a:gridCol>
                <a:gridCol w="872634">
                  <a:extLst>
                    <a:ext uri="{9D8B030D-6E8A-4147-A177-3AD203B41FA5}">
                      <a16:colId xmlns:a16="http://schemas.microsoft.com/office/drawing/2014/main" val="3638496134"/>
                    </a:ext>
                  </a:extLst>
                </a:gridCol>
                <a:gridCol w="1054832">
                  <a:extLst>
                    <a:ext uri="{9D8B030D-6E8A-4147-A177-3AD203B41FA5}">
                      <a16:colId xmlns:a16="http://schemas.microsoft.com/office/drawing/2014/main" val="765906108"/>
                    </a:ext>
                  </a:extLst>
                </a:gridCol>
                <a:gridCol w="1054832">
                  <a:extLst>
                    <a:ext uri="{9D8B030D-6E8A-4147-A177-3AD203B41FA5}">
                      <a16:colId xmlns:a16="http://schemas.microsoft.com/office/drawing/2014/main" val="3898322897"/>
                    </a:ext>
                  </a:extLst>
                </a:gridCol>
                <a:gridCol w="1591837">
                  <a:extLst>
                    <a:ext uri="{9D8B030D-6E8A-4147-A177-3AD203B41FA5}">
                      <a16:colId xmlns:a16="http://schemas.microsoft.com/office/drawing/2014/main" val="1907213583"/>
                    </a:ext>
                  </a:extLst>
                </a:gridCol>
                <a:gridCol w="1198671">
                  <a:extLst>
                    <a:ext uri="{9D8B030D-6E8A-4147-A177-3AD203B41FA5}">
                      <a16:colId xmlns:a16="http://schemas.microsoft.com/office/drawing/2014/main" val="3832464168"/>
                    </a:ext>
                  </a:extLst>
                </a:gridCol>
              </a:tblGrid>
              <a:tr h="418850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S.no.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75" marR="7775" marT="77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States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75" marR="7775" marT="77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Administrative Approvals</a:t>
                      </a:r>
                      <a:br>
                        <a:rPr lang="en-GB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GB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(In </a:t>
                      </a:r>
                      <a:r>
                        <a:rPr lang="en-GB" sz="1400" b="1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Rs</a:t>
                      </a:r>
                      <a:r>
                        <a:rPr lang="en-GB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Crore)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75" marR="7775" marT="77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Arial"/>
                        </a:rPr>
                        <a:t>Physical deliverable</a:t>
                      </a:r>
                      <a:r>
                        <a:rPr lang="en-GB" sz="1400" b="1" i="0" u="none" strike="noStrike" cap="none" baseline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Arial"/>
                        </a:rPr>
                        <a:t> as approved</a:t>
                      </a:r>
                      <a:endParaRPr lang="en-IN" sz="1400" b="1" i="0" u="none" strike="noStrike" cap="non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  <a:sym typeface="Arial"/>
                      </a:endParaRPr>
                    </a:p>
                  </a:txBody>
                  <a:tcPr marL="7775" marR="7775" marT="77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 marL="7775" marR="7775" marT="7775" marB="0" anchor="ctr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 marL="7775" marR="7775" marT="7775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 marL="7775" marR="7775" marT="7775" marB="0" anchor="ctr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 marL="7775" marR="7775" marT="7775" marB="0" anchor="ctr"/>
                </a:tc>
                <a:extLst>
                  <a:ext uri="{0D108BD9-81ED-4DB2-BD59-A6C34878D82A}">
                    <a16:rowId xmlns:a16="http://schemas.microsoft.com/office/drawing/2014/main" val="2153529185"/>
                  </a:ext>
                </a:extLst>
              </a:tr>
              <a:tr h="5564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Rural HWCs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75" marR="7775" marT="77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Urban HWCs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75" marR="7775" marT="77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BPHU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75" marR="7775" marT="77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IPHL </a:t>
                      </a:r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(Tender)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75" marR="7775" marT="77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CCB (Tender</a:t>
                      </a:r>
                      <a:r>
                        <a:rPr lang="en-GB" sz="1400" b="1" u="none" strike="noStrike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75" marR="7775" marT="77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327379"/>
                  </a:ext>
                </a:extLst>
              </a:tr>
              <a:tr h="4474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75" marR="7775" marT="77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Andaman &amp; Nicobar Islands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75" marR="7775" marT="77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-</a:t>
                      </a:r>
                      <a:endParaRPr kumimoji="0" lang="en-IN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-</a:t>
                      </a:r>
                      <a:endParaRPr kumimoji="0" lang="en-IN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-</a:t>
                      </a:r>
                      <a:endParaRPr kumimoji="0" lang="en-IN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-</a:t>
                      </a:r>
                      <a:endParaRPr kumimoji="0" lang="en-IN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-</a:t>
                      </a:r>
                      <a:endParaRPr kumimoji="0" lang="en-IN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5335274"/>
                  </a:ext>
                </a:extLst>
              </a:tr>
              <a:tr h="42376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75" marR="7775" marT="77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Karnataka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281.26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-</a:t>
                      </a:r>
                      <a:endParaRPr kumimoji="0" lang="en-IN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114</a:t>
                      </a:r>
                      <a:endParaRPr kumimoji="0" lang="en-IN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-</a:t>
                      </a:r>
                      <a:endParaRPr kumimoji="0" lang="en-IN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N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9 </a:t>
                      </a:r>
                      <a:r>
                        <a:rPr lang="en-IN" sz="14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Arial"/>
                        </a:rPr>
                        <a:t>(3)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N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9 </a:t>
                      </a:r>
                      <a:r>
                        <a:rPr lang="en-IN" sz="14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Arial"/>
                        </a:rPr>
                        <a:t>(0)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970183"/>
                  </a:ext>
                </a:extLst>
              </a:tr>
              <a:tr h="33595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75" marR="7775" marT="77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Kerala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100.49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-</a:t>
                      </a:r>
                      <a:endParaRPr kumimoji="0" lang="en-IN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-</a:t>
                      </a:r>
                      <a:endParaRPr kumimoji="0" lang="en-IN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-</a:t>
                      </a:r>
                      <a:endParaRPr kumimoji="0" lang="en-IN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4 </a:t>
                      </a:r>
                      <a:r>
                        <a:rPr lang="en-US" sz="1400" b="1" i="0" u="none" strike="noStrike" cap="none" dirty="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Arial"/>
                        </a:rPr>
                        <a:t>(4)</a:t>
                      </a:r>
                      <a:endParaRPr lang="en-IN" sz="1400" b="1" i="0" u="none" strike="noStrike" cap="none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4 </a:t>
                      </a:r>
                      <a:r>
                        <a:rPr lang="en-US" sz="14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Arial"/>
                        </a:rPr>
                        <a:t>(0)</a:t>
                      </a:r>
                      <a:endParaRPr lang="en-IN" sz="1400" b="1" i="0" u="none" strike="noStrike" cap="non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8014332"/>
                  </a:ext>
                </a:extLst>
              </a:tr>
              <a:tr h="42376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75" marR="7775" marT="77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Maharashtra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116.30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-</a:t>
                      </a:r>
                      <a:endParaRPr kumimoji="0" lang="en-IN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-</a:t>
                      </a:r>
                      <a:endParaRPr kumimoji="0" lang="en-IN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-</a:t>
                      </a:r>
                      <a:endParaRPr kumimoji="0" lang="en-IN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4  </a:t>
                      </a:r>
                      <a:r>
                        <a:rPr lang="en-US" sz="14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Arial"/>
                        </a:rPr>
                        <a:t>(0)</a:t>
                      </a:r>
                      <a:endParaRPr lang="en-IN" sz="1400" b="1" i="0" u="none" strike="noStrike" cap="none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4 </a:t>
                      </a:r>
                      <a:r>
                        <a:rPr lang="en-US" sz="14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Arial"/>
                        </a:rPr>
                        <a:t>(0)</a:t>
                      </a:r>
                      <a:endParaRPr lang="en-IN" sz="1400" b="1" i="0" u="none" strike="noStrike" cap="non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4812783"/>
                  </a:ext>
                </a:extLst>
              </a:tr>
              <a:tr h="42376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75" marR="7775" marT="77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Puducherry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9.50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-</a:t>
                      </a:r>
                      <a:endParaRPr kumimoji="0" lang="en-IN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8</a:t>
                      </a:r>
                      <a:endParaRPr kumimoji="0" lang="en-IN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-</a:t>
                      </a:r>
                      <a:endParaRPr kumimoji="0" lang="en-IN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1  </a:t>
                      </a:r>
                      <a:r>
                        <a:rPr lang="en-US" sz="14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Arial"/>
                        </a:rPr>
                        <a:t>(0)</a:t>
                      </a:r>
                      <a:endParaRPr lang="en-IN" sz="1400" b="1" i="0" u="none" strike="noStrike" cap="none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-</a:t>
                      </a:r>
                      <a:endParaRPr kumimoji="0" lang="en-IN" sz="14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4421885"/>
                  </a:ext>
                </a:extLst>
              </a:tr>
              <a:tr h="42376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75" marR="7775" marT="77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Tamil Nadu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332.60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-</a:t>
                      </a:r>
                      <a:endParaRPr kumimoji="0" lang="en-IN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-</a:t>
                      </a:r>
                      <a:endParaRPr kumimoji="0" lang="en-IN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-</a:t>
                      </a:r>
                      <a:endParaRPr kumimoji="0" lang="en-IN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12 </a:t>
                      </a:r>
                      <a:r>
                        <a:rPr lang="en-US" sz="14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Arial"/>
                        </a:rPr>
                        <a:t>(4)</a:t>
                      </a:r>
                      <a:endParaRPr lang="en-IN" sz="1400" b="1" i="0" u="none" strike="noStrike" cap="non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12 </a:t>
                      </a:r>
                      <a:r>
                        <a:rPr lang="en-US" sz="14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Arial"/>
                        </a:rPr>
                        <a:t>(4)</a:t>
                      </a:r>
                      <a:endParaRPr lang="en-IN" sz="1400" b="1" i="0" u="none" strike="noStrike" cap="non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1382747"/>
                  </a:ext>
                </a:extLst>
              </a:tr>
            </a:tbl>
          </a:graphicData>
        </a:graphic>
      </p:graphicFrame>
      <p:sp>
        <p:nvSpPr>
          <p:cNvPr id="7" name="Google Shape;220;gf752d50098_0_765"/>
          <p:cNvSpPr txBox="1"/>
          <p:nvPr/>
        </p:nvSpPr>
        <p:spPr>
          <a:xfrm>
            <a:off x="0" y="578980"/>
            <a:ext cx="4320209" cy="400079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FY 2021-22 and FY 2022-23</a:t>
            </a:r>
            <a:endParaRPr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Google Shape;220;gf752d50098_0_765"/>
          <p:cNvSpPr txBox="1"/>
          <p:nvPr/>
        </p:nvSpPr>
        <p:spPr>
          <a:xfrm>
            <a:off x="0" y="4432851"/>
            <a:ext cx="9064488" cy="615523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fontAlgn="ctr"/>
            <a:r>
              <a:rPr lang="en-IN" b="1" dirty="0">
                <a:solidFill>
                  <a:schemeClr val="bg1"/>
                </a:solidFill>
                <a:latin typeface="Arial" panose="020B0604020202020204" pitchFamily="34" charset="0"/>
              </a:rPr>
              <a:t>Andaman &amp; Nicobar Islands  - Proposal not received for FY 2021-22 &amp; 2022-23</a:t>
            </a:r>
          </a:p>
          <a:p>
            <a:pPr fontAlgn="ctr"/>
            <a:r>
              <a:rPr lang="en-IN" b="1" dirty="0">
                <a:solidFill>
                  <a:schemeClr val="bg1"/>
                </a:solidFill>
                <a:latin typeface="Arial" panose="020B0604020202020204" pitchFamily="34" charset="0"/>
              </a:rPr>
              <a:t>Maharashtra -  Approval of FY 2022-23 is under process </a:t>
            </a:r>
          </a:p>
        </p:txBody>
      </p:sp>
    </p:spTree>
    <p:extLst>
      <p:ext uri="{BB962C8B-B14F-4D97-AF65-F5344CB8AC3E}">
        <p14:creationId xmlns:p14="http://schemas.microsoft.com/office/powerpoint/2010/main" val="709881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109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10160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</a:pPr>
            <a:r>
              <a:rPr lang="en-GB" sz="2000" b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Financial Status </a:t>
            </a:r>
            <a:r>
              <a:rPr lang="en-GB" sz="2000" b="1" i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(As per NHM-PMS portal)</a:t>
            </a:r>
            <a:endParaRPr sz="2000" b="1" i="1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74" name="Google Shape;274;p15"/>
          <p:cNvCxnSpPr/>
          <p:nvPr/>
        </p:nvCxnSpPr>
        <p:spPr>
          <a:xfrm>
            <a:off x="0" y="535925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477459"/>
              </p:ext>
            </p:extLst>
          </p:nvPr>
        </p:nvGraphicFramePr>
        <p:xfrm>
          <a:off x="106019" y="662608"/>
          <a:ext cx="8892206" cy="429370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73134">
                  <a:extLst>
                    <a:ext uri="{9D8B030D-6E8A-4147-A177-3AD203B41FA5}">
                      <a16:colId xmlns:a16="http://schemas.microsoft.com/office/drawing/2014/main" val="1767797618"/>
                    </a:ext>
                  </a:extLst>
                </a:gridCol>
                <a:gridCol w="1223073">
                  <a:extLst>
                    <a:ext uri="{9D8B030D-6E8A-4147-A177-3AD203B41FA5}">
                      <a16:colId xmlns:a16="http://schemas.microsoft.com/office/drawing/2014/main" val="3337711782"/>
                    </a:ext>
                  </a:extLst>
                </a:gridCol>
                <a:gridCol w="1358348">
                  <a:extLst>
                    <a:ext uri="{9D8B030D-6E8A-4147-A177-3AD203B41FA5}">
                      <a16:colId xmlns:a16="http://schemas.microsoft.com/office/drawing/2014/main" val="3929465029"/>
                    </a:ext>
                  </a:extLst>
                </a:gridCol>
                <a:gridCol w="1516494">
                  <a:extLst>
                    <a:ext uri="{9D8B030D-6E8A-4147-A177-3AD203B41FA5}">
                      <a16:colId xmlns:a16="http://schemas.microsoft.com/office/drawing/2014/main" val="3271713856"/>
                    </a:ext>
                  </a:extLst>
                </a:gridCol>
                <a:gridCol w="982981">
                  <a:extLst>
                    <a:ext uri="{9D8B030D-6E8A-4147-A177-3AD203B41FA5}">
                      <a16:colId xmlns:a16="http://schemas.microsoft.com/office/drawing/2014/main" val="3889251662"/>
                    </a:ext>
                  </a:extLst>
                </a:gridCol>
                <a:gridCol w="990544">
                  <a:extLst>
                    <a:ext uri="{9D8B030D-6E8A-4147-A177-3AD203B41FA5}">
                      <a16:colId xmlns:a16="http://schemas.microsoft.com/office/drawing/2014/main" val="2791749429"/>
                    </a:ext>
                  </a:extLst>
                </a:gridCol>
                <a:gridCol w="1247632">
                  <a:extLst>
                    <a:ext uri="{9D8B030D-6E8A-4147-A177-3AD203B41FA5}">
                      <a16:colId xmlns:a16="http://schemas.microsoft.com/office/drawing/2014/main" val="1962883812"/>
                    </a:ext>
                  </a:extLst>
                </a:gridCol>
              </a:tblGrid>
              <a:tr h="375298">
                <a:tc>
                  <a:txBody>
                    <a:bodyPr/>
                    <a:lstStyle/>
                    <a:p>
                      <a:pPr algn="ctr"/>
                      <a:endParaRPr lang="en-IN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38" marR="91438" marT="45718" marB="4571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FY 2021-22</a:t>
                      </a:r>
                    </a:p>
                  </a:txBody>
                  <a:tcPr marL="91438" marR="91438" marT="45718" marB="45718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38" marR="91438" marT="45718" marB="4571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38" marR="91438" marT="45718" marB="45718" anchor="ctr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FY 2022-23</a:t>
                      </a:r>
                    </a:p>
                  </a:txBody>
                  <a:tcPr marL="91438" marR="91438" marT="45718" marB="45718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38" marR="91438" marT="45718" marB="4571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38" marR="91438" marT="45718" marB="45718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518288"/>
                  </a:ext>
                </a:extLst>
              </a:tr>
              <a:tr h="101799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State</a:t>
                      </a:r>
                      <a:endParaRPr lang="en-IN" sz="1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Approval </a:t>
                      </a:r>
                    </a:p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(In Cr)</a:t>
                      </a:r>
                      <a:endParaRPr lang="en-IN" sz="14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38" marR="91438" marT="45718" marB="45718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Mapping against Approval (%)</a:t>
                      </a:r>
                      <a:endParaRPr lang="en-IN" sz="1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Expenditure Against Approval (In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Rs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Cr)</a:t>
                      </a:r>
                      <a:endParaRPr lang="en-IN" sz="1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Approval (In Cr)</a:t>
                      </a:r>
                      <a:endParaRPr lang="en-IN" sz="14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38" marR="91438" marT="45718" marB="45718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Mapping against Approval (%)</a:t>
                      </a:r>
                      <a:endParaRPr lang="en-IN" sz="1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Expenditure Against Approval (In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Rs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Cr)</a:t>
                      </a:r>
                      <a:endParaRPr lang="en-IN" sz="1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38" marR="91438" marT="45718" marB="45718" anchor="ctr"/>
                </a:tc>
                <a:extLst>
                  <a:ext uri="{0D108BD9-81ED-4DB2-BD59-A6C34878D82A}">
                    <a16:rowId xmlns:a16="http://schemas.microsoft.com/office/drawing/2014/main" val="2376762002"/>
                  </a:ext>
                </a:extLst>
              </a:tr>
              <a:tr h="4700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Andaman &amp; Nicobar Islands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75" marR="7775" marT="777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_</a:t>
                      </a: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_</a:t>
                      </a: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_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100%</a:t>
                      </a:r>
                      <a:endParaRPr lang="en-IN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en-IN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38" marR="91438" marT="45718" marB="45718" anchor="ctr"/>
                </a:tc>
                <a:extLst>
                  <a:ext uri="{0D108BD9-81ED-4DB2-BD59-A6C34878D82A}">
                    <a16:rowId xmlns:a16="http://schemas.microsoft.com/office/drawing/2014/main" val="1060739660"/>
                  </a:ext>
                </a:extLst>
              </a:tr>
              <a:tr h="546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Karnataka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75.00</a:t>
                      </a:r>
                      <a:endParaRPr lang="en-IN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100%</a:t>
                      </a: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206.26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80.63%</a:t>
                      </a: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91438" marR="91438" marT="45718" marB="45718" anchor="ctr"/>
                </a:tc>
                <a:extLst>
                  <a:ext uri="{0D108BD9-81ED-4DB2-BD59-A6C34878D82A}">
                    <a16:rowId xmlns:a16="http://schemas.microsoft.com/office/drawing/2014/main" val="3841512101"/>
                  </a:ext>
                </a:extLst>
              </a:tr>
              <a:tr h="3995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Kerala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25.00</a:t>
                      </a:r>
                      <a:endParaRPr lang="en-IN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400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100%</a:t>
                      </a: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75.00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0%</a:t>
                      </a:r>
                      <a:endParaRPr lang="en-IN" sz="1400" strike="noStrike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en-IN" sz="1400" strike="noStrike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38" marR="91438" marT="45718" marB="45718" anchor="ctr"/>
                </a:tc>
                <a:extLst>
                  <a:ext uri="{0D108BD9-81ED-4DB2-BD59-A6C34878D82A}">
                    <a16:rowId xmlns:a16="http://schemas.microsoft.com/office/drawing/2014/main" val="2570112021"/>
                  </a:ext>
                </a:extLst>
              </a:tr>
              <a:tr h="4804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Maharashtra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116.30</a:t>
                      </a:r>
                      <a:endParaRPr lang="en-IN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100%</a:t>
                      </a: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Under Process</a:t>
                      </a:r>
                      <a:endParaRPr lang="en-IN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kumimoji="0" lang="en-IN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kumimoji="0" lang="en-IN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38" marR="91438" marT="45718" marB="45718" anchor="ctr"/>
                </a:tc>
                <a:extLst>
                  <a:ext uri="{0D108BD9-81ED-4DB2-BD59-A6C34878D82A}">
                    <a16:rowId xmlns:a16="http://schemas.microsoft.com/office/drawing/2014/main" val="1974396734"/>
                  </a:ext>
                </a:extLst>
              </a:tr>
              <a:tr h="4576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Puducherry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2.25</a:t>
                      </a:r>
                      <a:endParaRPr lang="en-IN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100%</a:t>
                      </a: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7.25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0%</a:t>
                      </a:r>
                      <a:endParaRPr lang="en-IN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en-IN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38" marR="91438" marT="45718" marB="45718" anchor="ctr"/>
                </a:tc>
                <a:extLst>
                  <a:ext uri="{0D108BD9-81ED-4DB2-BD59-A6C34878D82A}">
                    <a16:rowId xmlns:a16="http://schemas.microsoft.com/office/drawing/2014/main" val="2219283735"/>
                  </a:ext>
                </a:extLst>
              </a:tr>
              <a:tr h="546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Tamil Nadu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116.30</a:t>
                      </a:r>
                      <a:endParaRPr lang="en-IN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100%</a:t>
                      </a: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25%</a:t>
                      </a: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216.30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100%</a:t>
                      </a: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91438" marR="91438" marT="45718" marB="45718" anchor="ctr"/>
                </a:tc>
                <a:extLst>
                  <a:ext uri="{0D108BD9-81ED-4DB2-BD59-A6C34878D82A}">
                    <a16:rowId xmlns:a16="http://schemas.microsoft.com/office/drawing/2014/main" val="348382773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8349A56-788F-4C04-A00C-367DD1B4F53E}"/>
              </a:ext>
            </a:extLst>
          </p:cNvPr>
          <p:cNvSpPr/>
          <p:nvPr/>
        </p:nvSpPr>
        <p:spPr>
          <a:xfrm>
            <a:off x="7976373" y="303029"/>
            <a:ext cx="11801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  <a:defRPr/>
            </a:pPr>
            <a:r>
              <a:rPr lang="en-US" sz="900" b="1" i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(As on 19</a:t>
            </a:r>
            <a:r>
              <a:rPr lang="en-US" sz="900" b="1" i="1" kern="1200" baseline="300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th</a:t>
            </a:r>
            <a:r>
              <a:rPr lang="en-US" sz="900" b="1" i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 Sep 2022)</a:t>
            </a:r>
          </a:p>
        </p:txBody>
      </p:sp>
    </p:spTree>
    <p:extLst>
      <p:ext uri="{BB962C8B-B14F-4D97-AF65-F5344CB8AC3E}">
        <p14:creationId xmlns:p14="http://schemas.microsoft.com/office/powerpoint/2010/main" val="3573006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2400" kern="1200">
              <a:solidFill>
                <a:prstClr val="white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7A06067-3865-4678-AFA5-3B68B14F1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888434"/>
            <a:ext cx="9143999" cy="2130502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defRPr/>
            </a:pPr>
            <a:r>
              <a:rPr lang="en-US" sz="4400" dirty="0">
                <a:latin typeface="Cambria" pitchFamily="18" charset="0"/>
                <a:ea typeface="Cambria" pitchFamily="18" charset="0"/>
              </a:rPr>
              <a:t>XV-FC Health Grants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03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 txBox="1"/>
          <p:nvPr/>
        </p:nvSpPr>
        <p:spPr>
          <a:xfrm>
            <a:off x="247476" y="1265065"/>
            <a:ext cx="8598350" cy="15443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Key Recommendations of XV Finance Commission-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GB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Health spending </a:t>
            </a:r>
            <a:r>
              <a:rPr lang="en-GB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by States should be increased to </a:t>
            </a:r>
            <a:r>
              <a:rPr lang="en-GB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more than 8 percent </a:t>
            </a:r>
            <a:r>
              <a:rPr lang="en-GB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of their budget by 2022</a:t>
            </a:r>
          </a:p>
          <a:p>
            <a:pPr marL="342900" lvl="0" indent="-342900" algn="just">
              <a:lnSpc>
                <a:spcPct val="150000"/>
              </a:lnSpc>
              <a:buFont typeface="Arial"/>
              <a:buAutoNum type="arabicPeriod"/>
            </a:pPr>
            <a:r>
              <a:rPr lang="en-GB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Primary healthcare expenditure </a:t>
            </a:r>
            <a:r>
              <a:rPr lang="en-GB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should be </a:t>
            </a:r>
            <a:r>
              <a:rPr lang="en-GB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two-thirds</a:t>
            </a:r>
            <a:r>
              <a:rPr lang="en-GB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 of the total health expenditure by 2022 and,</a:t>
            </a:r>
          </a:p>
          <a:p>
            <a:pPr marL="342900" indent="-342900" algn="just">
              <a:lnSpc>
                <a:spcPct val="150000"/>
              </a:lnSpc>
              <a:buFont typeface="Arial"/>
              <a:buAutoNum type="arabicPeriod"/>
            </a:pPr>
            <a:r>
              <a:rPr lang="en-GB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Centrally Sponsored Schemes (CSS) </a:t>
            </a:r>
            <a:r>
              <a:rPr lang="en-GB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in health should be </a:t>
            </a:r>
            <a:r>
              <a:rPr lang="en-GB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flexible</a:t>
            </a:r>
            <a:r>
              <a:rPr lang="en-GB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 enough to allow </a:t>
            </a:r>
            <a:r>
              <a:rPr lang="en-GB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states to adapt and innovate</a:t>
            </a:r>
            <a:r>
              <a:rPr lang="en-GB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, with the focus shifting from inputs to outcomes.</a:t>
            </a:r>
          </a:p>
          <a:p>
            <a:pPr lvl="0" algn="just">
              <a:lnSpc>
                <a:spcPct val="115000"/>
              </a:lnSpc>
            </a:pPr>
            <a:endParaRPr lang="en-GB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Roboto"/>
              <a:sym typeface="Roboto"/>
            </a:endParaRPr>
          </a:p>
          <a:p>
            <a:pPr marL="342900" indent="-342900" algn="just">
              <a:lnSpc>
                <a:spcPct val="115000"/>
              </a:lnSpc>
              <a:buAutoNum type="arabicPeriod"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0" y="562624"/>
            <a:ext cx="91440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73025" lvl="0" indent="0" algn="just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002060"/>
                </a:solidFill>
                <a:highlight>
                  <a:schemeClr val="lt1"/>
                </a:highlight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XV FC was constituted by the Hon. President in November 2017, and was mandated to recommend measures needed to augment the </a:t>
            </a:r>
            <a:r>
              <a:rPr lang="en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Consolidated Funds </a:t>
            </a:r>
            <a:r>
              <a:rPr lang="en" sz="1400" b="1" dirty="0">
                <a:solidFill>
                  <a:srgbClr val="002060"/>
                </a:solidFill>
                <a:highlight>
                  <a:schemeClr val="lt1"/>
                </a:highlight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of the States for the period spanning FY 2020-25.</a:t>
            </a:r>
            <a:endParaRPr sz="1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Roboto"/>
              <a:sym typeface="Roboto"/>
            </a:endParaRPr>
          </a:p>
        </p:txBody>
      </p:sp>
      <p:cxnSp>
        <p:nvCxnSpPr>
          <p:cNvPr id="153" name="Google Shape;153;p17"/>
          <p:cNvCxnSpPr/>
          <p:nvPr/>
        </p:nvCxnSpPr>
        <p:spPr>
          <a:xfrm>
            <a:off x="0" y="512334"/>
            <a:ext cx="4604700" cy="33900"/>
          </a:xfrm>
          <a:prstGeom prst="straightConnector1">
            <a:avLst/>
          </a:pr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5" name="Google Shape;155;p17"/>
          <p:cNvSpPr txBox="1"/>
          <p:nvPr/>
        </p:nvSpPr>
        <p:spPr>
          <a:xfrm>
            <a:off x="960798" y="2512039"/>
            <a:ext cx="76917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Roboto"/>
              <a:sym typeface="Robot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18" name="Google Shape;273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109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101600" lvl="0" algn="just">
              <a:lnSpc>
                <a:spcPct val="115000"/>
              </a:lnSpc>
              <a:buSzPts val="2000"/>
            </a:pPr>
            <a:r>
              <a:rPr lang="en-GB" sz="2000" b="1" dirty="0">
                <a:latin typeface="Cambria"/>
                <a:ea typeface="Cambria"/>
                <a:cs typeface="Cambria"/>
                <a:sym typeface="Cambria"/>
              </a:rPr>
              <a:t>Introduction to XV Finance Commission</a:t>
            </a:r>
          </a:p>
        </p:txBody>
      </p:sp>
      <p:sp>
        <p:nvSpPr>
          <p:cNvPr id="20" name="Google Shape;168;p18"/>
          <p:cNvSpPr txBox="1"/>
          <p:nvPr/>
        </p:nvSpPr>
        <p:spPr>
          <a:xfrm>
            <a:off x="206580" y="3184494"/>
            <a:ext cx="8796239" cy="1661963"/>
          </a:xfrm>
          <a:prstGeom prst="rect">
            <a:avLst/>
          </a:prstGeom>
          <a:ln w="28575">
            <a:noFil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The Union Government has accepted the grant of </a:t>
            </a:r>
            <a:r>
              <a:rPr lang="en" sz="1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Rs. 70,051 crores for local governments</a:t>
            </a:r>
            <a:r>
              <a:rPr lang="en" sz="1600" dirty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. This grant is split into urban and rural components as follows 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6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6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6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6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Roboto"/>
              <a:sym typeface="Roboto"/>
            </a:endParaRPr>
          </a:p>
        </p:txBody>
      </p:sp>
      <p:graphicFrame>
        <p:nvGraphicFramePr>
          <p:cNvPr id="21" name="Google Shape;173;p18"/>
          <p:cNvGraphicFramePr/>
          <p:nvPr/>
        </p:nvGraphicFramePr>
        <p:xfrm>
          <a:off x="840306" y="3870797"/>
          <a:ext cx="7239000" cy="79242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44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ambria" panose="02040503050406030204" pitchFamily="18" charset="0"/>
                          <a:ea typeface="Cambria" panose="02040503050406030204" pitchFamily="18" charset="0"/>
                          <a:sym typeface="Roboto"/>
                        </a:rPr>
                        <a:t>Urban Health Grant</a:t>
                      </a:r>
                      <a:endParaRPr dirty="0">
                        <a:latin typeface="Cambria" panose="02040503050406030204" pitchFamily="18" charset="0"/>
                        <a:ea typeface="Cambria" panose="02040503050406030204" pitchFamily="18" charset="0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ambria" panose="02040503050406030204" pitchFamily="18" charset="0"/>
                          <a:ea typeface="Cambria" panose="02040503050406030204" pitchFamily="18" charset="0"/>
                          <a:sym typeface="Roboto"/>
                        </a:rPr>
                        <a:t>Rs. 26,123 Crores</a:t>
                      </a:r>
                      <a:endParaRPr b="1" dirty="0">
                        <a:latin typeface="Cambria" panose="02040503050406030204" pitchFamily="18" charset="0"/>
                        <a:ea typeface="Cambria" panose="02040503050406030204" pitchFamily="18" charset="0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ambria" panose="02040503050406030204" pitchFamily="18" charset="0"/>
                          <a:ea typeface="Cambria" panose="02040503050406030204" pitchFamily="18" charset="0"/>
                          <a:sym typeface="Roboto"/>
                        </a:rPr>
                        <a:t>37% of total funds</a:t>
                      </a:r>
                      <a:endParaRPr dirty="0">
                        <a:latin typeface="Cambria" panose="02040503050406030204" pitchFamily="18" charset="0"/>
                        <a:ea typeface="Cambria" panose="02040503050406030204" pitchFamily="18" charset="0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ambria" panose="02040503050406030204" pitchFamily="18" charset="0"/>
                          <a:ea typeface="Cambria" panose="02040503050406030204" pitchFamily="18" charset="0"/>
                          <a:sym typeface="Roboto"/>
                        </a:rPr>
                        <a:t>Rural Health Grant</a:t>
                      </a:r>
                      <a:endParaRPr dirty="0">
                        <a:latin typeface="Cambria" panose="02040503050406030204" pitchFamily="18" charset="0"/>
                        <a:ea typeface="Cambria" panose="02040503050406030204" pitchFamily="18" charset="0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ambria" panose="02040503050406030204" pitchFamily="18" charset="0"/>
                          <a:ea typeface="Cambria" panose="02040503050406030204" pitchFamily="18" charset="0"/>
                          <a:sym typeface="Roboto"/>
                        </a:rPr>
                        <a:t>Rs. 43,928 Crores</a:t>
                      </a:r>
                      <a:endParaRPr b="1" dirty="0">
                        <a:latin typeface="Cambria" panose="02040503050406030204" pitchFamily="18" charset="0"/>
                        <a:ea typeface="Cambria" panose="02040503050406030204" pitchFamily="18" charset="0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ambria" panose="02040503050406030204" pitchFamily="18" charset="0"/>
                          <a:ea typeface="Cambria" panose="02040503050406030204" pitchFamily="18" charset="0"/>
                          <a:sym typeface="Roboto"/>
                        </a:rPr>
                        <a:t>63% of total funds</a:t>
                      </a:r>
                      <a:endParaRPr dirty="0">
                        <a:latin typeface="Cambria" panose="02040503050406030204" pitchFamily="18" charset="0"/>
                        <a:ea typeface="Cambria" panose="02040503050406030204" pitchFamily="18" charset="0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525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19"/>
          <p:cNvGrpSpPr/>
          <p:nvPr/>
        </p:nvGrpSpPr>
        <p:grpSpPr>
          <a:xfrm>
            <a:off x="1658250" y="1430713"/>
            <a:ext cx="1288200" cy="1288200"/>
            <a:chOff x="300900" y="1880625"/>
            <a:chExt cx="1288200" cy="1288200"/>
          </a:xfrm>
        </p:grpSpPr>
        <p:sp>
          <p:nvSpPr>
            <p:cNvPr id="182" name="Google Shape;182;p19"/>
            <p:cNvSpPr/>
            <p:nvPr/>
          </p:nvSpPr>
          <p:spPr>
            <a:xfrm>
              <a:off x="300900" y="1880625"/>
              <a:ext cx="1288200" cy="1288200"/>
            </a:xfrm>
            <a:prstGeom prst="ellips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3" name="Google Shape;183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9437" y="2069162"/>
              <a:ext cx="911124" cy="91112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6" name="Google Shape;186;p19"/>
          <p:cNvCxnSpPr/>
          <p:nvPr/>
        </p:nvCxnSpPr>
        <p:spPr>
          <a:xfrm>
            <a:off x="0" y="512334"/>
            <a:ext cx="4604700" cy="33900"/>
          </a:xfrm>
          <a:prstGeom prst="straightConnector1">
            <a:avLst/>
          </a:pr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7" name="Google Shape;187;p19"/>
          <p:cNvSpPr/>
          <p:nvPr/>
        </p:nvSpPr>
        <p:spPr>
          <a:xfrm>
            <a:off x="4741950" y="701384"/>
            <a:ext cx="3859500" cy="64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5B0F00"/>
                </a:solidFill>
                <a:latin typeface="Roboto"/>
                <a:ea typeface="Roboto"/>
                <a:cs typeface="Roboto"/>
                <a:sym typeface="Roboto"/>
              </a:rPr>
              <a:t>Urban Health and Wellness Centres</a:t>
            </a:r>
            <a:endParaRPr b="1">
              <a:solidFill>
                <a:srgbClr val="5B0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19"/>
          <p:cNvSpPr/>
          <p:nvPr/>
        </p:nvSpPr>
        <p:spPr>
          <a:xfrm>
            <a:off x="542550" y="701384"/>
            <a:ext cx="3859500" cy="64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5B0F00"/>
                </a:solidFill>
                <a:latin typeface="Roboto"/>
                <a:ea typeface="Roboto"/>
                <a:cs typeface="Roboto"/>
                <a:sym typeface="Roboto"/>
              </a:rPr>
              <a:t>Support for Diagnostic Infrastructure at primary healthcare facilities</a:t>
            </a:r>
            <a:endParaRPr b="1" dirty="0">
              <a:solidFill>
                <a:srgbClr val="5B0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19"/>
          <p:cNvSpPr txBox="1"/>
          <p:nvPr/>
        </p:nvSpPr>
        <p:spPr>
          <a:xfrm>
            <a:off x="1557900" y="2804475"/>
            <a:ext cx="1488900" cy="631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Trebuchet MS"/>
                <a:ea typeface="Trebuchet MS"/>
                <a:cs typeface="Trebuchet MS"/>
                <a:sym typeface="Trebuchet MS"/>
              </a:rPr>
              <a:t>Rs.2,095 Cr</a:t>
            </a:r>
            <a:endParaRPr sz="16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0" name="Google Shape;190;p19"/>
          <p:cNvSpPr txBox="1"/>
          <p:nvPr/>
        </p:nvSpPr>
        <p:spPr>
          <a:xfrm>
            <a:off x="5927250" y="2804475"/>
            <a:ext cx="1488900" cy="631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Trebuchet MS"/>
                <a:ea typeface="Trebuchet MS"/>
                <a:cs typeface="Trebuchet MS"/>
                <a:sym typeface="Trebuchet MS"/>
              </a:rPr>
              <a:t>Rs. 24,028 Cr</a:t>
            </a:r>
            <a:endParaRPr sz="16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1" name="Google Shape;191;p19"/>
          <p:cNvSpPr txBox="1"/>
          <p:nvPr/>
        </p:nvSpPr>
        <p:spPr>
          <a:xfrm>
            <a:off x="0" y="3674225"/>
            <a:ext cx="4513500" cy="14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Fully equip the urban primary health care facilities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so that they can provide some </a:t>
            </a: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necessary diagnostic services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19"/>
          <p:cNvSpPr txBox="1"/>
          <p:nvPr/>
        </p:nvSpPr>
        <p:spPr>
          <a:xfrm>
            <a:off x="4513500" y="3674225"/>
            <a:ext cx="4630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Enable decentralised delivery of primary health car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 to </a:t>
            </a: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smaller populations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increasing the reach to cover the </a:t>
            </a: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vulnerable and marginalised.</a:t>
            </a:r>
            <a:endParaRPr/>
          </a:p>
        </p:txBody>
      </p:sp>
      <p:sp>
        <p:nvSpPr>
          <p:cNvPr id="193" name="Google Shape;193;p19"/>
          <p:cNvSpPr txBox="1"/>
          <p:nvPr/>
        </p:nvSpPr>
        <p:spPr>
          <a:xfrm>
            <a:off x="3046800" y="3107175"/>
            <a:ext cx="8274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Trebuchet MS"/>
                <a:ea typeface="Trebuchet MS"/>
                <a:cs typeface="Trebuchet MS"/>
                <a:sym typeface="Trebuchet MS"/>
              </a:rPr>
              <a:t>(2.9%)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p19"/>
          <p:cNvSpPr txBox="1"/>
          <p:nvPr/>
        </p:nvSpPr>
        <p:spPr>
          <a:xfrm>
            <a:off x="7416150" y="3107175"/>
            <a:ext cx="8274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Trebuchet MS"/>
                <a:ea typeface="Trebuchet MS"/>
                <a:cs typeface="Trebuchet MS"/>
                <a:sym typeface="Trebuchet MS"/>
              </a:rPr>
              <a:t>(34.3%)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98" name="Google Shape;198;p19"/>
          <p:cNvCxnSpPr/>
          <p:nvPr/>
        </p:nvCxnSpPr>
        <p:spPr>
          <a:xfrm>
            <a:off x="4506109" y="3603350"/>
            <a:ext cx="0" cy="14388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9" name="Google Shape;199;p19"/>
          <p:cNvSpPr/>
          <p:nvPr/>
        </p:nvSpPr>
        <p:spPr>
          <a:xfrm>
            <a:off x="6027600" y="1430725"/>
            <a:ext cx="1288200" cy="12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0" name="Google Shape;2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2000" y="1705138"/>
            <a:ext cx="739400" cy="73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23" name="Google Shape;273;p15"/>
          <p:cNvSpPr txBox="1">
            <a:spLocks/>
          </p:cNvSpPr>
          <p:nvPr/>
        </p:nvSpPr>
        <p:spPr>
          <a:xfrm>
            <a:off x="0" y="0"/>
            <a:ext cx="9144000" cy="5109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" algn="just">
              <a:lnSpc>
                <a:spcPct val="115000"/>
              </a:lnSpc>
              <a:buSzPts val="2000"/>
            </a:pPr>
            <a:r>
              <a:rPr lang="en-GB" sz="20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XV FC - Urban components</a:t>
            </a:r>
          </a:p>
        </p:txBody>
      </p:sp>
    </p:spTree>
    <p:extLst>
      <p:ext uri="{BB962C8B-B14F-4D97-AF65-F5344CB8AC3E}">
        <p14:creationId xmlns:p14="http://schemas.microsoft.com/office/powerpoint/2010/main" val="737253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/>
          <p:nvPr/>
        </p:nvSpPr>
        <p:spPr>
          <a:xfrm>
            <a:off x="0" y="3688097"/>
            <a:ext cx="2247300" cy="14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address infrastructure gaps in Rural areas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8" name="Google Shape;208;p20"/>
          <p:cNvCxnSpPr/>
          <p:nvPr/>
        </p:nvCxnSpPr>
        <p:spPr>
          <a:xfrm>
            <a:off x="0" y="512334"/>
            <a:ext cx="4604700" cy="33900"/>
          </a:xfrm>
          <a:prstGeom prst="straightConnector1">
            <a:avLst/>
          </a:pr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09" name="Google Shape;209;p20"/>
          <p:cNvGrpSpPr/>
          <p:nvPr/>
        </p:nvGrpSpPr>
        <p:grpSpPr>
          <a:xfrm>
            <a:off x="286050" y="1283544"/>
            <a:ext cx="1288200" cy="1288200"/>
            <a:chOff x="76200" y="636450"/>
            <a:chExt cx="1288200" cy="1288200"/>
          </a:xfrm>
        </p:grpSpPr>
        <p:sp>
          <p:nvSpPr>
            <p:cNvPr id="210" name="Google Shape;210;p20"/>
            <p:cNvSpPr/>
            <p:nvPr/>
          </p:nvSpPr>
          <p:spPr>
            <a:xfrm>
              <a:off x="76200" y="636450"/>
              <a:ext cx="1288200" cy="1288200"/>
            </a:xfrm>
            <a:prstGeom prst="ellips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1" name="Google Shape;211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0063" y="890300"/>
              <a:ext cx="780475" cy="780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2" name="Google Shape;212;p20"/>
          <p:cNvGrpSpPr/>
          <p:nvPr/>
        </p:nvGrpSpPr>
        <p:grpSpPr>
          <a:xfrm>
            <a:off x="7522025" y="1283544"/>
            <a:ext cx="1288200" cy="1288200"/>
            <a:chOff x="76200" y="636450"/>
            <a:chExt cx="1288200" cy="1288200"/>
          </a:xfrm>
        </p:grpSpPr>
        <p:sp>
          <p:nvSpPr>
            <p:cNvPr id="213" name="Google Shape;213;p20"/>
            <p:cNvSpPr/>
            <p:nvPr/>
          </p:nvSpPr>
          <p:spPr>
            <a:xfrm>
              <a:off x="76200" y="636450"/>
              <a:ext cx="1288200" cy="1288200"/>
            </a:xfrm>
            <a:prstGeom prst="ellips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4" name="Google Shape;214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3613" y="763862"/>
              <a:ext cx="1033375" cy="10333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5" name="Google Shape;215;p20"/>
          <p:cNvGrpSpPr/>
          <p:nvPr/>
        </p:nvGrpSpPr>
        <p:grpSpPr>
          <a:xfrm>
            <a:off x="5110033" y="1283544"/>
            <a:ext cx="1288200" cy="1288200"/>
            <a:chOff x="300900" y="1880625"/>
            <a:chExt cx="1288200" cy="1288200"/>
          </a:xfrm>
        </p:grpSpPr>
        <p:sp>
          <p:nvSpPr>
            <p:cNvPr id="216" name="Google Shape;216;p20"/>
            <p:cNvSpPr/>
            <p:nvPr/>
          </p:nvSpPr>
          <p:spPr>
            <a:xfrm>
              <a:off x="300900" y="1880625"/>
              <a:ext cx="1288200" cy="1288200"/>
            </a:xfrm>
            <a:prstGeom prst="ellips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7" name="Google Shape;217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9437" y="2069162"/>
              <a:ext cx="911124" cy="9111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8" name="Google Shape;218;p20"/>
          <p:cNvGrpSpPr/>
          <p:nvPr/>
        </p:nvGrpSpPr>
        <p:grpSpPr>
          <a:xfrm>
            <a:off x="2698042" y="1283544"/>
            <a:ext cx="1288200" cy="1288200"/>
            <a:chOff x="76200" y="636450"/>
            <a:chExt cx="1288200" cy="1288200"/>
          </a:xfrm>
        </p:grpSpPr>
        <p:sp>
          <p:nvSpPr>
            <p:cNvPr id="219" name="Google Shape;219;p20"/>
            <p:cNvSpPr/>
            <p:nvPr/>
          </p:nvSpPr>
          <p:spPr>
            <a:xfrm>
              <a:off x="76200" y="636450"/>
              <a:ext cx="1288200" cy="1288200"/>
            </a:xfrm>
            <a:prstGeom prst="ellips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0" name="Google Shape;220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69925" y="830175"/>
              <a:ext cx="900750" cy="900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1" name="Google Shape;221;p20"/>
          <p:cNvSpPr/>
          <p:nvPr/>
        </p:nvSpPr>
        <p:spPr>
          <a:xfrm>
            <a:off x="4306025" y="580838"/>
            <a:ext cx="2896200" cy="64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5B0F00"/>
                </a:solidFill>
                <a:latin typeface="Roboto"/>
                <a:ea typeface="Roboto"/>
                <a:cs typeface="Roboto"/>
                <a:sym typeface="Roboto"/>
              </a:rPr>
              <a:t>Support for Diagnostic Infrastructure at primary healthcare facilities</a:t>
            </a:r>
            <a:endParaRPr b="1">
              <a:solidFill>
                <a:srgbClr val="5B0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20"/>
          <p:cNvSpPr/>
          <p:nvPr/>
        </p:nvSpPr>
        <p:spPr>
          <a:xfrm>
            <a:off x="2433300" y="592975"/>
            <a:ext cx="1817700" cy="64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5B0F00"/>
                </a:solidFill>
                <a:latin typeface="Roboto"/>
                <a:ea typeface="Roboto"/>
                <a:cs typeface="Roboto"/>
                <a:sym typeface="Roboto"/>
              </a:rPr>
              <a:t>Block Public Health Units</a:t>
            </a:r>
            <a:endParaRPr b="1">
              <a:solidFill>
                <a:srgbClr val="5B0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20"/>
          <p:cNvSpPr/>
          <p:nvPr/>
        </p:nvSpPr>
        <p:spPr>
          <a:xfrm>
            <a:off x="-57150" y="571388"/>
            <a:ext cx="1974600" cy="643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5B0F00"/>
                </a:solidFill>
                <a:latin typeface="Roboto"/>
                <a:ea typeface="Roboto"/>
                <a:cs typeface="Roboto"/>
                <a:sym typeface="Roboto"/>
              </a:rPr>
              <a:t>Buildingless SHCs, PHCs and CHCs</a:t>
            </a:r>
            <a:endParaRPr b="1">
              <a:solidFill>
                <a:srgbClr val="5B0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20"/>
          <p:cNvSpPr/>
          <p:nvPr/>
        </p:nvSpPr>
        <p:spPr>
          <a:xfrm>
            <a:off x="7291475" y="580838"/>
            <a:ext cx="1749300" cy="64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5B0F00"/>
                </a:solidFill>
                <a:latin typeface="Roboto"/>
                <a:ea typeface="Roboto"/>
                <a:cs typeface="Roboto"/>
                <a:sym typeface="Roboto"/>
              </a:rPr>
              <a:t>Conversion of rural PHCs and SCs to HWCs</a:t>
            </a:r>
            <a:endParaRPr b="1">
              <a:solidFill>
                <a:srgbClr val="5B0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20"/>
          <p:cNvSpPr txBox="1"/>
          <p:nvPr/>
        </p:nvSpPr>
        <p:spPr>
          <a:xfrm>
            <a:off x="185700" y="2719850"/>
            <a:ext cx="1488900" cy="631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Rs.7,167 Cr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20"/>
          <p:cNvSpPr txBox="1"/>
          <p:nvPr/>
        </p:nvSpPr>
        <p:spPr>
          <a:xfrm>
            <a:off x="7421675" y="2719850"/>
            <a:ext cx="1488900" cy="631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Rs. 15,105 Cr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20"/>
          <p:cNvSpPr txBox="1"/>
          <p:nvPr/>
        </p:nvSpPr>
        <p:spPr>
          <a:xfrm>
            <a:off x="2597700" y="2719850"/>
            <a:ext cx="1488900" cy="631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Rs.5,279 Cr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20"/>
          <p:cNvSpPr txBox="1"/>
          <p:nvPr/>
        </p:nvSpPr>
        <p:spPr>
          <a:xfrm>
            <a:off x="5009688" y="2719850"/>
            <a:ext cx="1488900" cy="631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Rs.16,377 Cr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20"/>
          <p:cNvSpPr txBox="1"/>
          <p:nvPr/>
        </p:nvSpPr>
        <p:spPr>
          <a:xfrm>
            <a:off x="447450" y="3350170"/>
            <a:ext cx="10215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(10.23%)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20"/>
          <p:cNvSpPr txBox="1"/>
          <p:nvPr/>
        </p:nvSpPr>
        <p:spPr>
          <a:xfrm>
            <a:off x="3005948" y="3332366"/>
            <a:ext cx="8274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(7.54%)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20"/>
          <p:cNvSpPr txBox="1"/>
          <p:nvPr/>
        </p:nvSpPr>
        <p:spPr>
          <a:xfrm>
            <a:off x="5396084" y="3314569"/>
            <a:ext cx="8274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(23.4%)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20"/>
          <p:cNvSpPr txBox="1"/>
          <p:nvPr/>
        </p:nvSpPr>
        <p:spPr>
          <a:xfrm>
            <a:off x="7693427" y="3314575"/>
            <a:ext cx="10215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(21.56%)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20"/>
          <p:cNvSpPr txBox="1"/>
          <p:nvPr/>
        </p:nvSpPr>
        <p:spPr>
          <a:xfrm>
            <a:off x="2115700" y="3688100"/>
            <a:ext cx="2604600" cy="14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integrate service delivery, public health action, strengthened laboratory services for disease surveillance, diagnosis and public health and serve as the hub for health-related reporting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20"/>
          <p:cNvSpPr txBox="1"/>
          <p:nvPr/>
        </p:nvSpPr>
        <p:spPr>
          <a:xfrm>
            <a:off x="4597800" y="3688100"/>
            <a:ext cx="2351100" cy="14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Fully equip the rural primary health care facilities to provide some necessary diagnostic services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20"/>
          <p:cNvSpPr txBox="1"/>
          <p:nvPr/>
        </p:nvSpPr>
        <p:spPr>
          <a:xfrm>
            <a:off x="6896700" y="3688097"/>
            <a:ext cx="2247300" cy="14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convert existing primary health care facilities i.e. sub-centres and PHCs into HWCs</a:t>
            </a:r>
            <a:endParaRPr sz="13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6" name="Google Shape;236;p20"/>
          <p:cNvCxnSpPr/>
          <p:nvPr/>
        </p:nvCxnSpPr>
        <p:spPr>
          <a:xfrm>
            <a:off x="2115700" y="3603350"/>
            <a:ext cx="0" cy="14388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7" name="Google Shape;237;p20"/>
          <p:cNvCxnSpPr/>
          <p:nvPr/>
        </p:nvCxnSpPr>
        <p:spPr>
          <a:xfrm>
            <a:off x="4665900" y="3603350"/>
            <a:ext cx="0" cy="14388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" name="Google Shape;238;p20"/>
          <p:cNvCxnSpPr/>
          <p:nvPr/>
        </p:nvCxnSpPr>
        <p:spPr>
          <a:xfrm>
            <a:off x="6896700" y="3603350"/>
            <a:ext cx="0" cy="14388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40" name="Google Shape;273;p15"/>
          <p:cNvSpPr txBox="1">
            <a:spLocks/>
          </p:cNvSpPr>
          <p:nvPr/>
        </p:nvSpPr>
        <p:spPr>
          <a:xfrm>
            <a:off x="0" y="33130"/>
            <a:ext cx="9144000" cy="5109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" algn="just">
              <a:lnSpc>
                <a:spcPct val="115000"/>
              </a:lnSpc>
              <a:buSzPts val="2000"/>
            </a:pPr>
            <a:r>
              <a:rPr lang="en-GB" sz="20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XV FC - Rural components</a:t>
            </a:r>
          </a:p>
        </p:txBody>
      </p:sp>
    </p:spTree>
    <p:extLst>
      <p:ext uri="{BB962C8B-B14F-4D97-AF65-F5344CB8AC3E}">
        <p14:creationId xmlns:p14="http://schemas.microsoft.com/office/powerpoint/2010/main" val="1101390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71061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10160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</a:pPr>
            <a:r>
              <a:rPr lang="en" sz="20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Status of Approval and envisaged physical deliverable</a:t>
            </a:r>
            <a:endParaRPr sz="2000" b="1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74" name="Google Shape;274;p15"/>
          <p:cNvCxnSpPr/>
          <p:nvPr/>
        </p:nvCxnSpPr>
        <p:spPr>
          <a:xfrm>
            <a:off x="0" y="535925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939545"/>
              </p:ext>
            </p:extLst>
          </p:nvPr>
        </p:nvGraphicFramePr>
        <p:xfrm>
          <a:off x="95692" y="795588"/>
          <a:ext cx="8899451" cy="3921614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443045">
                  <a:extLst>
                    <a:ext uri="{9D8B030D-6E8A-4147-A177-3AD203B41FA5}">
                      <a16:colId xmlns:a16="http://schemas.microsoft.com/office/drawing/2014/main" val="3319743126"/>
                    </a:ext>
                  </a:extLst>
                </a:gridCol>
                <a:gridCol w="1134280">
                  <a:extLst>
                    <a:ext uri="{9D8B030D-6E8A-4147-A177-3AD203B41FA5}">
                      <a16:colId xmlns:a16="http://schemas.microsoft.com/office/drawing/2014/main" val="3028915238"/>
                    </a:ext>
                  </a:extLst>
                </a:gridCol>
                <a:gridCol w="1197774">
                  <a:extLst>
                    <a:ext uri="{9D8B030D-6E8A-4147-A177-3AD203B41FA5}">
                      <a16:colId xmlns:a16="http://schemas.microsoft.com/office/drawing/2014/main" val="149949553"/>
                    </a:ext>
                  </a:extLst>
                </a:gridCol>
                <a:gridCol w="1541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61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92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4506">
                  <a:extLst>
                    <a:ext uri="{9D8B030D-6E8A-4147-A177-3AD203B41FA5}">
                      <a16:colId xmlns:a16="http://schemas.microsoft.com/office/drawing/2014/main" val="1907213583"/>
                    </a:ext>
                  </a:extLst>
                </a:gridCol>
                <a:gridCol w="108030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82407">
                  <a:extLst>
                    <a:ext uri="{9D8B030D-6E8A-4147-A177-3AD203B41FA5}">
                      <a16:colId xmlns:a16="http://schemas.microsoft.com/office/drawing/2014/main" val="1474456294"/>
                    </a:ext>
                  </a:extLst>
                </a:gridCol>
              </a:tblGrid>
              <a:tr h="450827">
                <a:tc>
                  <a:txBody>
                    <a:bodyPr/>
                    <a:lstStyle/>
                    <a:p>
                      <a:pPr algn="ctr" fontAlgn="ctr"/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75" marR="7775" marT="77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75" marR="7775" marT="77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75" marR="7775" marT="77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Physical deliverables as approved</a:t>
                      </a:r>
                      <a:endParaRPr lang="en-IN" sz="14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75" marR="7775" marT="77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75" marR="7775" marT="777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75" marR="7775" marT="7775" marB="0" anchor="ctr"/>
                </a:tc>
                <a:extLst>
                  <a:ext uri="{0D108BD9-81ED-4DB2-BD59-A6C34878D82A}">
                    <a16:rowId xmlns:a16="http://schemas.microsoft.com/office/drawing/2014/main" val="3137922454"/>
                  </a:ext>
                </a:extLst>
              </a:tr>
              <a:tr h="150252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S.no.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75" marR="7775" marT="77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States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75" marR="7775" marT="77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Administrative Approvals</a:t>
                      </a:r>
                      <a:br>
                        <a:rPr lang="en-GB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GB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(In </a:t>
                      </a:r>
                      <a:r>
                        <a:rPr lang="en-GB" sz="1400" b="1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Rs</a:t>
                      </a:r>
                      <a:r>
                        <a:rPr lang="en-GB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Crore)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75" marR="7775" marT="77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Construction of Building-less SHCs, PHCs and CHCs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75" marR="7775" marT="77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Urban HWCs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75" marR="7775" marT="77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BPHU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75" marR="7775" marT="77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Rural HWCs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75" marR="7775" marT="77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Support for Diagnostic</a:t>
                      </a:r>
                      <a:r>
                        <a:rPr lang="en-GB" sz="1400" b="1" u="none" strike="noStrike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facility to Urban Centres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75" marR="7775" marT="77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Support for Diagnostic</a:t>
                      </a:r>
                      <a:r>
                        <a:rPr lang="en-GB" sz="1400" b="1" u="none" strike="noStrike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facility to Rural Centres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75" marR="7775" marT="77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529185"/>
                  </a:ext>
                </a:extLst>
              </a:tr>
              <a:tr h="5599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75" marR="7775" marT="77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Karnataka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1034.07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Mangal" panose="020B0604020202020204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2906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335274"/>
                  </a:ext>
                </a:extLst>
              </a:tr>
              <a:tr h="42418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75" marR="7775" marT="77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Kerala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521.43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Mangal" panose="020B060402020202020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6305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6295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970183"/>
                  </a:ext>
                </a:extLst>
              </a:tr>
              <a:tr h="42418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75" marR="7775" marT="77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Maharashtra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2530.03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Mangal" panose="020B0604020202020204" charset="0"/>
                        </a:rPr>
                        <a:t>175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12512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10526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014332"/>
                  </a:ext>
                </a:extLst>
              </a:tr>
              <a:tr h="5599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75" marR="7775" marT="77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Tamil Nadu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1607.15                      364                      1388            178             8640               </a:t>
                      </a:r>
                      <a:r>
                        <a:rPr lang="en-IN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484                10755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4812783"/>
                  </a:ext>
                </a:extLst>
              </a:tr>
            </a:tbl>
          </a:graphicData>
        </a:graphic>
      </p:graphicFrame>
      <p:sp>
        <p:nvSpPr>
          <p:cNvPr id="7" name="Google Shape;220;gf752d50098_0_765"/>
          <p:cNvSpPr txBox="1"/>
          <p:nvPr/>
        </p:nvSpPr>
        <p:spPr>
          <a:xfrm>
            <a:off x="0" y="426288"/>
            <a:ext cx="2126512" cy="369302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FY 2021-22 and FY 2022-23</a:t>
            </a:r>
            <a:endParaRPr sz="12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24531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109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10160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</a:pPr>
            <a:r>
              <a:rPr lang="en-GB" sz="20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Financial Status </a:t>
            </a:r>
            <a:r>
              <a:rPr lang="en-GB" sz="2000" b="1" i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(As per NHM-PMS portal)</a:t>
            </a:r>
            <a:endParaRPr sz="2000" b="1" i="1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74" name="Google Shape;274;p15"/>
          <p:cNvCxnSpPr/>
          <p:nvPr/>
        </p:nvCxnSpPr>
        <p:spPr>
          <a:xfrm>
            <a:off x="0" y="535925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405510"/>
              </p:ext>
            </p:extLst>
          </p:nvPr>
        </p:nvGraphicFramePr>
        <p:xfrm>
          <a:off x="119270" y="650606"/>
          <a:ext cx="8789838" cy="41898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549470">
                  <a:extLst>
                    <a:ext uri="{9D8B030D-6E8A-4147-A177-3AD203B41FA5}">
                      <a16:colId xmlns:a16="http://schemas.microsoft.com/office/drawing/2014/main" val="1767797618"/>
                    </a:ext>
                  </a:extLst>
                </a:gridCol>
                <a:gridCol w="2122166">
                  <a:extLst>
                    <a:ext uri="{9D8B030D-6E8A-4147-A177-3AD203B41FA5}">
                      <a16:colId xmlns:a16="http://schemas.microsoft.com/office/drawing/2014/main" val="3337711782"/>
                    </a:ext>
                  </a:extLst>
                </a:gridCol>
                <a:gridCol w="2029344">
                  <a:extLst>
                    <a:ext uri="{9D8B030D-6E8A-4147-A177-3AD203B41FA5}">
                      <a16:colId xmlns:a16="http://schemas.microsoft.com/office/drawing/2014/main" val="3929465029"/>
                    </a:ext>
                  </a:extLst>
                </a:gridCol>
                <a:gridCol w="2088858">
                  <a:extLst>
                    <a:ext uri="{9D8B030D-6E8A-4147-A177-3AD203B41FA5}">
                      <a16:colId xmlns:a16="http://schemas.microsoft.com/office/drawing/2014/main" val="3271713856"/>
                    </a:ext>
                  </a:extLst>
                </a:gridCol>
              </a:tblGrid>
              <a:tr h="421099">
                <a:tc>
                  <a:txBody>
                    <a:bodyPr/>
                    <a:lstStyle/>
                    <a:p>
                      <a:pPr algn="ctr"/>
                      <a:endParaRPr lang="en-IN" sz="1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38" marR="91438" marT="45718" marB="4571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FY 2021-22</a:t>
                      </a:r>
                    </a:p>
                  </a:txBody>
                  <a:tcPr marL="91438" marR="91438" marT="45718" marB="45718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38" marR="91438" marT="45718" marB="4571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38" marR="91438" marT="45718" marB="45718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518288"/>
                  </a:ext>
                </a:extLst>
              </a:tr>
              <a:tr h="1052753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State</a:t>
                      </a:r>
                      <a:endParaRPr lang="en-IN" sz="18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Approval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(In Cr)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38" marR="91438" marT="45718" marB="45718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Mapping against Approval (%)</a:t>
                      </a:r>
                      <a:endParaRPr lang="en-IN" sz="18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Expenditure Against Approval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(In </a:t>
                      </a:r>
                      <a:r>
                        <a:rPr lang="en-GB" sz="18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Rs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Cr)</a:t>
                      </a:r>
                      <a:endParaRPr lang="en-IN" sz="18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38" marR="91438" marT="45718" marB="45718" anchor="ctr"/>
                </a:tc>
                <a:extLst>
                  <a:ext uri="{0D108BD9-81ED-4DB2-BD59-A6C34878D82A}">
                    <a16:rowId xmlns:a16="http://schemas.microsoft.com/office/drawing/2014/main" val="2376762002"/>
                  </a:ext>
                </a:extLst>
              </a:tr>
              <a:tr h="67900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Arial"/>
                        </a:rPr>
                        <a:t>Karnataka</a:t>
                      </a:r>
                    </a:p>
                  </a:txBody>
                  <a:tcPr marL="10013" marR="10013" marT="1001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551.53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604020202020204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67.45</a:t>
                      </a: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115.60</a:t>
                      </a:r>
                    </a:p>
                  </a:txBody>
                  <a:tcPr marL="91438" marR="91438" marT="45718" marB="45718" anchor="ctr"/>
                </a:tc>
                <a:extLst>
                  <a:ext uri="{0D108BD9-81ED-4DB2-BD59-A6C34878D82A}">
                    <a16:rowId xmlns:a16="http://schemas.microsoft.com/office/drawing/2014/main" val="1060739660"/>
                  </a:ext>
                </a:extLst>
              </a:tr>
              <a:tr h="67900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Arial"/>
                        </a:rPr>
                        <a:t>Kerala</a:t>
                      </a:r>
                    </a:p>
                  </a:txBody>
                  <a:tcPr marL="10013" marR="10013" marT="1001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521.43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604020202020204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95.02</a:t>
                      </a: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50.88</a:t>
                      </a:r>
                    </a:p>
                  </a:txBody>
                  <a:tcPr marL="91438" marR="91438" marT="45718" marB="45718" anchor="ctr"/>
                </a:tc>
                <a:extLst>
                  <a:ext uri="{0D108BD9-81ED-4DB2-BD59-A6C34878D82A}">
                    <a16:rowId xmlns:a16="http://schemas.microsoft.com/office/drawing/2014/main" val="3841512101"/>
                  </a:ext>
                </a:extLst>
              </a:tr>
              <a:tr h="67900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Arial"/>
                        </a:rPr>
                        <a:t>Maharashtra</a:t>
                      </a:r>
                    </a:p>
                  </a:txBody>
                  <a:tcPr marL="10013" marR="10013" marT="1001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1,323.60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604020202020204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800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41.66</a:t>
                      </a: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173.02</a:t>
                      </a:r>
                    </a:p>
                  </a:txBody>
                  <a:tcPr marL="91438" marR="91438" marT="45718" marB="45718" anchor="ctr"/>
                </a:tc>
                <a:extLst>
                  <a:ext uri="{0D108BD9-81ED-4DB2-BD59-A6C34878D82A}">
                    <a16:rowId xmlns:a16="http://schemas.microsoft.com/office/drawing/2014/main" val="2570112021"/>
                  </a:ext>
                </a:extLst>
              </a:tr>
              <a:tr h="67900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Arial"/>
                        </a:rPr>
                        <a:t>Tamil Nadu</a:t>
                      </a:r>
                    </a:p>
                  </a:txBody>
                  <a:tcPr marL="10013" marR="10013" marT="1001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805.93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B0604020202020204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</a:t>
                      </a: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545.04</a:t>
                      </a:r>
                    </a:p>
                  </a:txBody>
                  <a:tcPr marL="91438" marR="91438" marT="45718" marB="45718" anchor="ctr"/>
                </a:tc>
                <a:extLst>
                  <a:ext uri="{0D108BD9-81ED-4DB2-BD59-A6C34878D82A}">
                    <a16:rowId xmlns:a16="http://schemas.microsoft.com/office/drawing/2014/main" val="197439673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8349A56-788F-4C04-A00C-367DD1B4F53E}"/>
              </a:ext>
            </a:extLst>
          </p:cNvPr>
          <p:cNvSpPr/>
          <p:nvPr/>
        </p:nvSpPr>
        <p:spPr>
          <a:xfrm>
            <a:off x="7976373" y="303029"/>
            <a:ext cx="1220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  <a:defRPr/>
            </a:pPr>
            <a:r>
              <a:rPr lang="en-US" sz="900" b="1" i="1" kern="1200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(As on 19</a:t>
            </a:r>
            <a:r>
              <a:rPr lang="en-US" sz="900" b="1" i="1" kern="1200" baseline="30000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th</a:t>
            </a:r>
            <a:r>
              <a:rPr lang="en-US" sz="900" b="1" i="1" kern="1200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 Sept 2022)</a:t>
            </a:r>
          </a:p>
        </p:txBody>
      </p:sp>
    </p:spTree>
    <p:extLst>
      <p:ext uri="{BB962C8B-B14F-4D97-AF65-F5344CB8AC3E}">
        <p14:creationId xmlns:p14="http://schemas.microsoft.com/office/powerpoint/2010/main" val="137811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031" y="819980"/>
            <a:ext cx="8829938" cy="1397977"/>
          </a:xfrm>
          <a:ln w="57150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IN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Release of Grants (subsequent instalment) to State by MOF based on</a:t>
            </a:r>
            <a:r>
              <a:rPr lang="en-IN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1" algn="just">
              <a:lnSpc>
                <a:spcPct val="100000"/>
              </a:lnSpc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Submission of </a:t>
            </a:r>
            <a:r>
              <a:rPr lang="en-IN" b="1" dirty="0">
                <a:latin typeface="Cambria" panose="02040503050406030204" pitchFamily="18" charset="0"/>
                <a:ea typeface="Cambria" panose="02040503050406030204" pitchFamily="18" charset="0"/>
              </a:rPr>
              <a:t>Grant Transfer Certificates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 by States as per Annexure IX of the guidelines</a:t>
            </a:r>
          </a:p>
          <a:p>
            <a:pPr lvl="1" algn="just">
              <a:lnSpc>
                <a:spcPct val="100000"/>
              </a:lnSpc>
            </a:pPr>
            <a:r>
              <a:rPr lang="en-IN" b="1" dirty="0">
                <a:latin typeface="Cambria" panose="02040503050406030204" pitchFamily="18" charset="0"/>
                <a:ea typeface="Cambria" panose="02040503050406030204" pitchFamily="18" charset="0"/>
              </a:rPr>
              <a:t>Recommendation of MOHFW based on NHM PMS progress</a:t>
            </a:r>
          </a:p>
          <a:p>
            <a:pPr marL="342900" lvl="1" indent="0" algn="just">
              <a:buNone/>
            </a:pPr>
            <a:endParaRPr lang="en-I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7763" y="2551968"/>
            <a:ext cx="8829938" cy="2340952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IN" sz="21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Recommendation of MOHFW subject to the following conditions</a:t>
            </a:r>
            <a:r>
              <a:rPr lang="en-IN" sz="21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IN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/>
            <a:r>
              <a:rPr lang="en-IN" sz="1800" dirty="0">
                <a:latin typeface="Cambria" panose="02040503050406030204" pitchFamily="18" charset="0"/>
                <a:ea typeface="Cambria" panose="02040503050406030204" pitchFamily="18" charset="0"/>
              </a:rPr>
              <a:t>For release of Grants for the FY 2022-23 : </a:t>
            </a:r>
            <a:r>
              <a:rPr lang="en-IN" sz="1800" b="1" dirty="0">
                <a:latin typeface="Cambria" panose="02040503050406030204" pitchFamily="18" charset="0"/>
                <a:ea typeface="Cambria" panose="02040503050406030204" pitchFamily="18" charset="0"/>
              </a:rPr>
              <a:t>50% physical and financial progress </a:t>
            </a:r>
            <a:r>
              <a:rPr lang="en-IN" sz="1800" dirty="0">
                <a:latin typeface="Cambria" panose="02040503050406030204" pitchFamily="18" charset="0"/>
                <a:ea typeface="Cambria" panose="02040503050406030204" pitchFamily="18" charset="0"/>
              </a:rPr>
              <a:t>as per the NHM PMS portal against the approval of 2021-22 </a:t>
            </a:r>
          </a:p>
          <a:p>
            <a:pPr marL="342900" lvl="1" indent="0" algn="just">
              <a:buNone/>
            </a:pPr>
            <a:endParaRPr lang="en-I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/>
            <a:r>
              <a:rPr lang="en-IN" sz="1800" dirty="0">
                <a:latin typeface="Cambria" panose="02040503050406030204" pitchFamily="18" charset="0"/>
                <a:ea typeface="Cambria" panose="02040503050406030204" pitchFamily="18" charset="0"/>
              </a:rPr>
              <a:t>For release of Grants for the FY 2023-24 ; </a:t>
            </a:r>
            <a:r>
              <a:rPr lang="en-IN" sz="1800" b="1" dirty="0">
                <a:latin typeface="Cambria" panose="02040503050406030204" pitchFamily="18" charset="0"/>
                <a:ea typeface="Cambria" panose="02040503050406030204" pitchFamily="18" charset="0"/>
              </a:rPr>
              <a:t>75% physical and financial progress </a:t>
            </a:r>
            <a:r>
              <a:rPr lang="en-IN" sz="1800" dirty="0">
                <a:latin typeface="Cambria" panose="02040503050406030204" pitchFamily="18" charset="0"/>
                <a:ea typeface="Cambria" panose="02040503050406030204" pitchFamily="18" charset="0"/>
              </a:rPr>
              <a:t>as per the NHM PMS portal against the approval of 2021-22 and </a:t>
            </a:r>
            <a:r>
              <a:rPr lang="en-IN" sz="1800" b="1" dirty="0">
                <a:latin typeface="Cambria" panose="02040503050406030204" pitchFamily="18" charset="0"/>
                <a:ea typeface="Cambria" panose="02040503050406030204" pitchFamily="18" charset="0"/>
              </a:rPr>
              <a:t>50% physical and financial progress</a:t>
            </a:r>
            <a:r>
              <a:rPr lang="en-IN" sz="1800" dirty="0">
                <a:latin typeface="Cambria" panose="02040503050406030204" pitchFamily="18" charset="0"/>
                <a:ea typeface="Cambria" panose="02040503050406030204" pitchFamily="18" charset="0"/>
              </a:rPr>
              <a:t> as per the NHM PMS portal against the approval of 2022-23</a:t>
            </a:r>
          </a:p>
          <a:p>
            <a:pPr lvl="1" algn="just"/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/>
            <a:endParaRPr lang="en-IN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1" indent="0" algn="just">
              <a:buNone/>
            </a:pPr>
            <a:endParaRPr lang="en-IN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Google Shape;273;p15"/>
          <p:cNvSpPr txBox="1">
            <a:spLocks/>
          </p:cNvSpPr>
          <p:nvPr/>
        </p:nvSpPr>
        <p:spPr>
          <a:xfrm>
            <a:off x="0" y="0"/>
            <a:ext cx="9144000" cy="5109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" algn="just">
              <a:lnSpc>
                <a:spcPct val="115000"/>
              </a:lnSpc>
              <a:buSzPts val="2000"/>
            </a:pPr>
            <a:r>
              <a:rPr lang="en-GB" sz="20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Conditions for Release of Grants under FC XV Health Grants through Local Governments </a:t>
            </a:r>
          </a:p>
        </p:txBody>
      </p:sp>
    </p:spTree>
    <p:extLst>
      <p:ext uri="{BB962C8B-B14F-4D97-AF65-F5344CB8AC3E}">
        <p14:creationId xmlns:p14="http://schemas.microsoft.com/office/powerpoint/2010/main" val="2982580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2400" kern="1200">
              <a:solidFill>
                <a:prstClr val="white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7A06067-3865-4678-AFA5-3B68B14F1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899067"/>
            <a:ext cx="9143999" cy="2130502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defRPr/>
            </a:pPr>
            <a:r>
              <a:rPr lang="en-US" sz="3000" b="1" dirty="0">
                <a:solidFill>
                  <a:srgbClr val="FFFFFF"/>
                </a:solidFill>
                <a:latin typeface="Cambria" pitchFamily="18" charset="0"/>
                <a:ea typeface="Cambria" pitchFamily="18" charset="0"/>
              </a:rPr>
              <a:t>ECRP-II</a:t>
            </a:r>
            <a:br>
              <a:rPr lang="en-US" sz="270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</a:rPr>
            </a:br>
            <a:endParaRPr lang="en-US" sz="2700" dirty="0">
              <a:solidFill>
                <a:srgbClr val="FFFFFF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986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>
                <a:latin typeface="Cambria" panose="02040503050406030204" pitchFamily="18" charset="0"/>
                <a:ea typeface="Cambria" panose="02040503050406030204" pitchFamily="18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IN" sz="2325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b="1" dirty="0">
                <a:latin typeface="Cambria" pitchFamily="18" charset="0"/>
                <a:ea typeface="Cambria" pitchFamily="18" charset="0"/>
              </a:rPr>
              <a:t>National Health Mission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b="1" dirty="0">
                <a:latin typeface="Cambria" pitchFamily="18" charset="0"/>
                <a:ea typeface="Cambria" pitchFamily="18" charset="0"/>
              </a:rPr>
              <a:t>PM - </a:t>
            </a:r>
            <a:r>
              <a:rPr lang="en-US" sz="2200" b="1" dirty="0" err="1">
                <a:latin typeface="Cambria" pitchFamily="18" charset="0"/>
                <a:ea typeface="Cambria" pitchFamily="18" charset="0"/>
              </a:rPr>
              <a:t>Ayushman</a:t>
            </a:r>
            <a:r>
              <a:rPr lang="en-US" sz="2200" b="1" dirty="0">
                <a:latin typeface="Cambria" pitchFamily="18" charset="0"/>
                <a:ea typeface="Cambria" pitchFamily="18" charset="0"/>
              </a:rPr>
              <a:t> Bharat Health Infrastructure Mission (PM-ABHIM)</a:t>
            </a:r>
            <a:endParaRPr lang="en-IN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200" b="1" dirty="0">
                <a:latin typeface="Cambria" panose="02040503050406030204" pitchFamily="18" charset="0"/>
                <a:ea typeface="Cambria" panose="02040503050406030204" pitchFamily="18" charset="0"/>
              </a:rPr>
              <a:t>XV-FC Health Grants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200" b="1" dirty="0">
                <a:latin typeface="Cambria" panose="02040503050406030204" pitchFamily="18" charset="0"/>
                <a:ea typeface="Cambria" panose="02040503050406030204" pitchFamily="18" charset="0"/>
              </a:rPr>
              <a:t>ECRP- II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8984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68696B-A215-4697-96BF-054A29B37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1718"/>
          </a:xfrm>
        </p:spPr>
        <p:txBody>
          <a:bodyPr>
            <a:noAutofit/>
          </a:bodyPr>
          <a:lstStyle/>
          <a:p>
            <a:r>
              <a:rPr lang="en-IN" sz="2100" b="1" dirty="0"/>
              <a:t>Andaman &amp; Nicobar Islands </a:t>
            </a:r>
            <a:r>
              <a:rPr lang="en-US" sz="2100" b="1" dirty="0"/>
              <a:t>: </a:t>
            </a:r>
            <a:r>
              <a:rPr lang="en-US" sz="2100" dirty="0"/>
              <a:t>ECRP-II Physical &amp; Financial progress 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283DC82-0E12-457B-9375-57B5D063449A}"/>
              </a:ext>
            </a:extLst>
          </p:cNvPr>
          <p:cNvGraphicFramePr>
            <a:graphicFrameLocks noGrp="1"/>
          </p:cNvGraphicFramePr>
          <p:nvPr/>
        </p:nvGraphicFramePr>
        <p:xfrm>
          <a:off x="128856" y="1848032"/>
          <a:ext cx="8819514" cy="921489"/>
        </p:xfrm>
        <a:graphic>
          <a:graphicData uri="http://schemas.openxmlformats.org/drawingml/2006/table">
            <a:tbl>
              <a:tblPr/>
              <a:tblGrid>
                <a:gridCol w="1093168">
                  <a:extLst>
                    <a:ext uri="{9D8B030D-6E8A-4147-A177-3AD203B41FA5}">
                      <a16:colId xmlns:a16="http://schemas.microsoft.com/office/drawing/2014/main" val="2423839019"/>
                    </a:ext>
                  </a:extLst>
                </a:gridCol>
                <a:gridCol w="855238">
                  <a:extLst>
                    <a:ext uri="{9D8B030D-6E8A-4147-A177-3AD203B41FA5}">
                      <a16:colId xmlns:a16="http://schemas.microsoft.com/office/drawing/2014/main" val="3270582133"/>
                    </a:ext>
                  </a:extLst>
                </a:gridCol>
                <a:gridCol w="1139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40">
                  <a:extLst>
                    <a:ext uri="{9D8B030D-6E8A-4147-A177-3AD203B41FA5}">
                      <a16:colId xmlns:a16="http://schemas.microsoft.com/office/drawing/2014/main" val="597735712"/>
                    </a:ext>
                  </a:extLst>
                </a:gridCol>
                <a:gridCol w="952483">
                  <a:extLst>
                    <a:ext uri="{9D8B030D-6E8A-4147-A177-3AD203B41FA5}">
                      <a16:colId xmlns:a16="http://schemas.microsoft.com/office/drawing/2014/main" val="3033370675"/>
                    </a:ext>
                  </a:extLst>
                </a:gridCol>
                <a:gridCol w="895440">
                  <a:extLst>
                    <a:ext uri="{9D8B030D-6E8A-4147-A177-3AD203B41FA5}">
                      <a16:colId xmlns:a16="http://schemas.microsoft.com/office/drawing/2014/main" val="2239833114"/>
                    </a:ext>
                  </a:extLst>
                </a:gridCol>
                <a:gridCol w="10614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089">
                  <a:extLst>
                    <a:ext uri="{9D8B030D-6E8A-4147-A177-3AD203B41FA5}">
                      <a16:colId xmlns:a16="http://schemas.microsoft.com/office/drawing/2014/main" val="1341343404"/>
                    </a:ext>
                  </a:extLst>
                </a:gridCol>
                <a:gridCol w="809420">
                  <a:extLst>
                    <a:ext uri="{9D8B030D-6E8A-4147-A177-3AD203B41FA5}">
                      <a16:colId xmlns:a16="http://schemas.microsoft.com/office/drawing/2014/main" val="2832034187"/>
                    </a:ext>
                  </a:extLst>
                </a:gridCol>
                <a:gridCol w="740697">
                  <a:extLst>
                    <a:ext uri="{9D8B030D-6E8A-4147-A177-3AD203B41FA5}">
                      <a16:colId xmlns:a16="http://schemas.microsoft.com/office/drawing/2014/main" val="945093058"/>
                    </a:ext>
                  </a:extLst>
                </a:gridCol>
                <a:gridCol w="11517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068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ICU/HDU Beds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O</a:t>
                      </a:r>
                      <a:r>
                        <a:rPr lang="en-US" sz="12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Supported Beds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Pediatric ICU/HDU*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178752"/>
                  </a:ext>
                </a:extLst>
              </a:tr>
              <a:tr h="3162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700250"/>
                  </a:ext>
                </a:extLst>
              </a:tr>
              <a:tr h="30450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I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619467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0CD545C-71C2-4753-8C8E-D70508997A52}"/>
              </a:ext>
            </a:extLst>
          </p:cNvPr>
          <p:cNvGraphicFramePr>
            <a:graphicFrameLocks noGrp="1"/>
          </p:cNvGraphicFramePr>
          <p:nvPr/>
        </p:nvGraphicFramePr>
        <p:xfrm>
          <a:off x="142041" y="2863967"/>
          <a:ext cx="8819516" cy="905883"/>
        </p:xfrm>
        <a:graphic>
          <a:graphicData uri="http://schemas.openxmlformats.org/drawingml/2006/table">
            <a:tbl>
              <a:tblPr/>
              <a:tblGrid>
                <a:gridCol w="1328543">
                  <a:extLst>
                    <a:ext uri="{9D8B030D-6E8A-4147-A177-3AD203B41FA5}">
                      <a16:colId xmlns:a16="http://schemas.microsoft.com/office/drawing/2014/main" val="2009508217"/>
                    </a:ext>
                  </a:extLst>
                </a:gridCol>
                <a:gridCol w="1248829">
                  <a:extLst>
                    <a:ext uri="{9D8B030D-6E8A-4147-A177-3AD203B41FA5}">
                      <a16:colId xmlns:a16="http://schemas.microsoft.com/office/drawing/2014/main" val="1256177038"/>
                    </a:ext>
                  </a:extLst>
                </a:gridCol>
                <a:gridCol w="1692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453">
                  <a:extLst>
                    <a:ext uri="{9D8B030D-6E8A-4147-A177-3AD203B41FA5}">
                      <a16:colId xmlns:a16="http://schemas.microsoft.com/office/drawing/2014/main" val="958555327"/>
                    </a:ext>
                  </a:extLst>
                </a:gridCol>
                <a:gridCol w="1621218">
                  <a:extLst>
                    <a:ext uri="{9D8B030D-6E8A-4147-A177-3AD203B41FA5}">
                      <a16:colId xmlns:a16="http://schemas.microsoft.com/office/drawing/2014/main" val="3504439303"/>
                    </a:ext>
                  </a:extLst>
                </a:gridCol>
                <a:gridCol w="1586396">
                  <a:extLst>
                    <a:ext uri="{9D8B030D-6E8A-4147-A177-3AD203B41FA5}">
                      <a16:colId xmlns:a16="http://schemas.microsoft.com/office/drawing/2014/main" val="96497499"/>
                    </a:ext>
                  </a:extLst>
                </a:gridCol>
                <a:gridCol w="12886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068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Tele-Consultation Hubs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Tele-Consultation Spokes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178752"/>
                  </a:ext>
                </a:extLst>
              </a:tr>
              <a:tr h="3006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700250"/>
                  </a:ext>
                </a:extLst>
              </a:tr>
              <a:tr h="30450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I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619467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F6605AC9-60ED-4651-A520-E486F2510B00}"/>
              </a:ext>
            </a:extLst>
          </p:cNvPr>
          <p:cNvGraphicFramePr>
            <a:graphicFrameLocks noGrp="1"/>
          </p:cNvGraphicFramePr>
          <p:nvPr/>
        </p:nvGraphicFramePr>
        <p:xfrm>
          <a:off x="142042" y="3864296"/>
          <a:ext cx="8819519" cy="905883"/>
        </p:xfrm>
        <a:graphic>
          <a:graphicData uri="http://schemas.openxmlformats.org/drawingml/2006/table">
            <a:tbl>
              <a:tblPr/>
              <a:tblGrid>
                <a:gridCol w="824732">
                  <a:extLst>
                    <a:ext uri="{9D8B030D-6E8A-4147-A177-3AD203B41FA5}">
                      <a16:colId xmlns:a16="http://schemas.microsoft.com/office/drawing/2014/main" val="2423839019"/>
                    </a:ext>
                  </a:extLst>
                </a:gridCol>
                <a:gridCol w="841140">
                  <a:extLst>
                    <a:ext uri="{9D8B030D-6E8A-4147-A177-3AD203B41FA5}">
                      <a16:colId xmlns:a16="http://schemas.microsoft.com/office/drawing/2014/main" val="3270582133"/>
                    </a:ext>
                  </a:extLst>
                </a:gridCol>
                <a:gridCol w="1130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361">
                  <a:extLst>
                    <a:ext uri="{9D8B030D-6E8A-4147-A177-3AD203B41FA5}">
                      <a16:colId xmlns:a16="http://schemas.microsoft.com/office/drawing/2014/main" val="2159337059"/>
                    </a:ext>
                  </a:extLst>
                </a:gridCol>
                <a:gridCol w="870509">
                  <a:extLst>
                    <a:ext uri="{9D8B030D-6E8A-4147-A177-3AD203B41FA5}">
                      <a16:colId xmlns:a16="http://schemas.microsoft.com/office/drawing/2014/main" val="3033370675"/>
                    </a:ext>
                  </a:extLst>
                </a:gridCol>
                <a:gridCol w="1038503">
                  <a:extLst>
                    <a:ext uri="{9D8B030D-6E8A-4147-A177-3AD203B41FA5}">
                      <a16:colId xmlns:a16="http://schemas.microsoft.com/office/drawing/2014/main" val="2239833114"/>
                    </a:ext>
                  </a:extLst>
                </a:gridCol>
                <a:gridCol w="10079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088">
                  <a:extLst>
                    <a:ext uri="{9D8B030D-6E8A-4147-A177-3AD203B41FA5}">
                      <a16:colId xmlns:a16="http://schemas.microsoft.com/office/drawing/2014/main" val="3276398185"/>
                    </a:ext>
                  </a:extLst>
                </a:gridCol>
                <a:gridCol w="992686">
                  <a:extLst>
                    <a:ext uri="{9D8B030D-6E8A-4147-A177-3AD203B41FA5}">
                      <a16:colId xmlns:a16="http://schemas.microsoft.com/office/drawing/2014/main" val="2832034187"/>
                    </a:ext>
                  </a:extLst>
                </a:gridCol>
                <a:gridCol w="878146">
                  <a:extLst>
                    <a:ext uri="{9D8B030D-6E8A-4147-A177-3AD203B41FA5}">
                      <a16:colId xmlns:a16="http://schemas.microsoft.com/office/drawing/2014/main" val="945093058"/>
                    </a:ext>
                  </a:extLst>
                </a:gridCol>
                <a:gridCol w="10982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068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LMO Storage Tanks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MGPS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 Strengthening for RT-PCR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178752"/>
                  </a:ext>
                </a:extLst>
              </a:tr>
              <a:tr h="3006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50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I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I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61946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F2C6728-5EF2-4069-AF93-8999C03F08DB}"/>
              </a:ext>
            </a:extLst>
          </p:cNvPr>
          <p:cNvSpPr/>
          <p:nvPr/>
        </p:nvSpPr>
        <p:spPr>
          <a:xfrm>
            <a:off x="1" y="641984"/>
            <a:ext cx="9144000" cy="3234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  <a:defRPr/>
            </a:pPr>
            <a:r>
              <a:rPr lang="en-US" sz="1500" b="1" kern="12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Mangal"/>
              </a:rPr>
              <a:t>Total Expenditure - </a:t>
            </a:r>
            <a:r>
              <a:rPr lang="en-US" sz="1500" b="1" dirty="0">
                <a:solidFill>
                  <a:prstClr val="black"/>
                </a:solidFill>
                <a:ea typeface="Times New Roman" panose="02020603050405020304" pitchFamily="18" charset="0"/>
                <a:cs typeface="Mangal"/>
              </a:rPr>
              <a:t>47.71 %</a:t>
            </a:r>
            <a:endParaRPr lang="en-IN" sz="1500" b="1" kern="1200" dirty="0">
              <a:solidFill>
                <a:prstClr val="black"/>
              </a:solidFill>
              <a:latin typeface="Calibri" panose="020F0502020204030204"/>
              <a:ea typeface="Times New Roman" panose="02020603050405020304" pitchFamily="18" charset="0"/>
              <a:cs typeface="Mang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49A56-788F-4C04-A00C-367DD1B4F53E}"/>
              </a:ext>
            </a:extLst>
          </p:cNvPr>
          <p:cNvSpPr/>
          <p:nvPr/>
        </p:nvSpPr>
        <p:spPr>
          <a:xfrm>
            <a:off x="6760027" y="373969"/>
            <a:ext cx="23839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IN" sz="900" b="1" i="1" dirty="0">
                <a:solidFill>
                  <a:schemeClr val="bg1"/>
                </a:solidFill>
              </a:rPr>
              <a:t>(As per NHM PMS Portal</a:t>
            </a:r>
            <a:r>
              <a:rPr lang="en-US" sz="900" b="1" i="1" kern="1200" dirty="0">
                <a:solidFill>
                  <a:prstClr val="white"/>
                </a:solidFill>
                <a:latin typeface="Calibri" panose="020F0502020204030204"/>
              </a:rPr>
              <a:t> on </a:t>
            </a:r>
            <a:r>
              <a:rPr lang="en-US" sz="900" b="1" i="1" dirty="0">
                <a:solidFill>
                  <a:prstClr val="white"/>
                </a:solidFill>
                <a:latin typeface="Calibri" panose="020F0502020204030204"/>
              </a:rPr>
              <a:t>19</a:t>
            </a:r>
            <a:r>
              <a:rPr lang="en-US" sz="900" b="1" i="1" kern="1200" baseline="30000" dirty="0" err="1">
                <a:solidFill>
                  <a:prstClr val="white"/>
                </a:solidFill>
                <a:latin typeface="Calibri" panose="020F0502020204030204"/>
              </a:rPr>
              <a:t>th</a:t>
            </a:r>
            <a:r>
              <a:rPr lang="en-US" sz="900" b="1" i="1" kern="1200" baseline="300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900" b="1" i="1" kern="1200" dirty="0">
                <a:solidFill>
                  <a:prstClr val="white"/>
                </a:solidFill>
                <a:latin typeface="Calibri" panose="020F0502020204030204"/>
              </a:rPr>
              <a:t>Sept 2022)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968AB8-06EC-4C5D-8FC8-8C822A948452}"/>
              </a:ext>
            </a:extLst>
          </p:cNvPr>
          <p:cNvSpPr txBox="1"/>
          <p:nvPr/>
        </p:nvSpPr>
        <p:spPr>
          <a:xfrm>
            <a:off x="142041" y="4770178"/>
            <a:ext cx="299681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IN" sz="1050" b="1" i="1" dirty="0">
                <a:solidFill>
                  <a:srgbClr val="002060"/>
                </a:solidFill>
                <a:latin typeface="+mn-lt"/>
              </a:rPr>
              <a:t>* </a:t>
            </a:r>
            <a:r>
              <a:rPr lang="en-US" sz="1050" b="1" i="1" dirty="0">
                <a:solidFill>
                  <a:srgbClr val="002060"/>
                </a:solidFill>
                <a:latin typeface="+mn-lt"/>
              </a:rPr>
              <a:t>These beds are a subset of Total ICU/HDU Beds</a:t>
            </a:r>
            <a:endParaRPr lang="en-IN" sz="105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2C6728-5EF2-4069-AF93-8999C03F08DB}"/>
              </a:ext>
            </a:extLst>
          </p:cNvPr>
          <p:cNvSpPr/>
          <p:nvPr/>
        </p:nvSpPr>
        <p:spPr>
          <a:xfrm>
            <a:off x="0" y="1013874"/>
            <a:ext cx="9144000" cy="3234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  <a:defRPr/>
            </a:pPr>
            <a:r>
              <a:rPr lang="en-US" sz="1500" b="1" dirty="0">
                <a:solidFill>
                  <a:prstClr val="black"/>
                </a:solidFill>
                <a:ea typeface="Times New Roman" panose="02020603050405020304" pitchFamily="18" charset="0"/>
                <a:cs typeface="Mangal"/>
              </a:rPr>
              <a:t>100 % </a:t>
            </a:r>
            <a:r>
              <a:rPr lang="en-US" sz="1500" b="1" kern="12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Mangal"/>
              </a:rPr>
              <a:t>mapped against approvals</a:t>
            </a:r>
            <a:endParaRPr lang="en-IN" sz="1500" b="1" kern="1200" dirty="0">
              <a:solidFill>
                <a:prstClr val="black"/>
              </a:solidFill>
              <a:latin typeface="Calibri" panose="020F0502020204030204"/>
              <a:ea typeface="Times New Roman" panose="02020603050405020304" pitchFamily="18" charset="0"/>
              <a:cs typeface="Mang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2C6728-5EF2-4069-AF93-8999C03F08DB}"/>
              </a:ext>
            </a:extLst>
          </p:cNvPr>
          <p:cNvSpPr/>
          <p:nvPr/>
        </p:nvSpPr>
        <p:spPr>
          <a:xfrm>
            <a:off x="0" y="1384617"/>
            <a:ext cx="9144000" cy="3179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  <a:defRPr/>
            </a:pPr>
            <a:r>
              <a:rPr lang="en-US" sz="1500" b="1" dirty="0">
                <a:solidFill>
                  <a:prstClr val="black"/>
                </a:solidFill>
                <a:ea typeface="Times New Roman" panose="02020603050405020304" pitchFamily="18" charset="0"/>
                <a:cs typeface="Mangal"/>
              </a:rPr>
              <a:t>Gap of Approval against Resource Envelope – NIL </a:t>
            </a:r>
          </a:p>
        </p:txBody>
      </p:sp>
    </p:spTree>
    <p:extLst>
      <p:ext uri="{BB962C8B-B14F-4D97-AF65-F5344CB8AC3E}">
        <p14:creationId xmlns:p14="http://schemas.microsoft.com/office/powerpoint/2010/main" val="3452841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68696B-A215-4697-96BF-054A29B37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Maharashtra</a:t>
            </a:r>
            <a:r>
              <a:rPr lang="en-US" sz="2400" b="1" dirty="0"/>
              <a:t>: </a:t>
            </a:r>
            <a:r>
              <a:rPr lang="en-US" sz="2400" dirty="0"/>
              <a:t>ECRP-II Physical &amp; Financial progress 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283DC82-0E12-457B-9375-57B5D063449A}"/>
              </a:ext>
            </a:extLst>
          </p:cNvPr>
          <p:cNvGraphicFramePr>
            <a:graphicFrameLocks noGrp="1"/>
          </p:cNvGraphicFramePr>
          <p:nvPr/>
        </p:nvGraphicFramePr>
        <p:xfrm>
          <a:off x="128856" y="1848032"/>
          <a:ext cx="8819514" cy="921489"/>
        </p:xfrm>
        <a:graphic>
          <a:graphicData uri="http://schemas.openxmlformats.org/drawingml/2006/table">
            <a:tbl>
              <a:tblPr/>
              <a:tblGrid>
                <a:gridCol w="1093168">
                  <a:extLst>
                    <a:ext uri="{9D8B030D-6E8A-4147-A177-3AD203B41FA5}">
                      <a16:colId xmlns:a16="http://schemas.microsoft.com/office/drawing/2014/main" val="2423839019"/>
                    </a:ext>
                  </a:extLst>
                </a:gridCol>
                <a:gridCol w="855238">
                  <a:extLst>
                    <a:ext uri="{9D8B030D-6E8A-4147-A177-3AD203B41FA5}">
                      <a16:colId xmlns:a16="http://schemas.microsoft.com/office/drawing/2014/main" val="3270582133"/>
                    </a:ext>
                  </a:extLst>
                </a:gridCol>
                <a:gridCol w="1139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40">
                  <a:extLst>
                    <a:ext uri="{9D8B030D-6E8A-4147-A177-3AD203B41FA5}">
                      <a16:colId xmlns:a16="http://schemas.microsoft.com/office/drawing/2014/main" val="597735712"/>
                    </a:ext>
                  </a:extLst>
                </a:gridCol>
                <a:gridCol w="952483">
                  <a:extLst>
                    <a:ext uri="{9D8B030D-6E8A-4147-A177-3AD203B41FA5}">
                      <a16:colId xmlns:a16="http://schemas.microsoft.com/office/drawing/2014/main" val="3033370675"/>
                    </a:ext>
                  </a:extLst>
                </a:gridCol>
                <a:gridCol w="895440">
                  <a:extLst>
                    <a:ext uri="{9D8B030D-6E8A-4147-A177-3AD203B41FA5}">
                      <a16:colId xmlns:a16="http://schemas.microsoft.com/office/drawing/2014/main" val="2239833114"/>
                    </a:ext>
                  </a:extLst>
                </a:gridCol>
                <a:gridCol w="10614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089">
                  <a:extLst>
                    <a:ext uri="{9D8B030D-6E8A-4147-A177-3AD203B41FA5}">
                      <a16:colId xmlns:a16="http://schemas.microsoft.com/office/drawing/2014/main" val="1341343404"/>
                    </a:ext>
                  </a:extLst>
                </a:gridCol>
                <a:gridCol w="809420">
                  <a:extLst>
                    <a:ext uri="{9D8B030D-6E8A-4147-A177-3AD203B41FA5}">
                      <a16:colId xmlns:a16="http://schemas.microsoft.com/office/drawing/2014/main" val="2832034187"/>
                    </a:ext>
                  </a:extLst>
                </a:gridCol>
                <a:gridCol w="740697">
                  <a:extLst>
                    <a:ext uri="{9D8B030D-6E8A-4147-A177-3AD203B41FA5}">
                      <a16:colId xmlns:a16="http://schemas.microsoft.com/office/drawing/2014/main" val="945093058"/>
                    </a:ext>
                  </a:extLst>
                </a:gridCol>
                <a:gridCol w="11517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068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ICU/HDU Beds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O</a:t>
                      </a:r>
                      <a:r>
                        <a:rPr lang="en-US" sz="12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Supported Beds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Pediatric ICU/HDU*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178752"/>
                  </a:ext>
                </a:extLst>
              </a:tr>
              <a:tr h="3162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700250"/>
                  </a:ext>
                </a:extLst>
              </a:tr>
              <a:tr h="30450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619467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0CD545C-71C2-4753-8C8E-D70508997A52}"/>
              </a:ext>
            </a:extLst>
          </p:cNvPr>
          <p:cNvGraphicFramePr>
            <a:graphicFrameLocks noGrp="1"/>
          </p:cNvGraphicFramePr>
          <p:nvPr/>
        </p:nvGraphicFramePr>
        <p:xfrm>
          <a:off x="142041" y="2863967"/>
          <a:ext cx="8819516" cy="905883"/>
        </p:xfrm>
        <a:graphic>
          <a:graphicData uri="http://schemas.openxmlformats.org/drawingml/2006/table">
            <a:tbl>
              <a:tblPr/>
              <a:tblGrid>
                <a:gridCol w="1328543">
                  <a:extLst>
                    <a:ext uri="{9D8B030D-6E8A-4147-A177-3AD203B41FA5}">
                      <a16:colId xmlns:a16="http://schemas.microsoft.com/office/drawing/2014/main" val="2009508217"/>
                    </a:ext>
                  </a:extLst>
                </a:gridCol>
                <a:gridCol w="1248829">
                  <a:extLst>
                    <a:ext uri="{9D8B030D-6E8A-4147-A177-3AD203B41FA5}">
                      <a16:colId xmlns:a16="http://schemas.microsoft.com/office/drawing/2014/main" val="1256177038"/>
                    </a:ext>
                  </a:extLst>
                </a:gridCol>
                <a:gridCol w="1692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453">
                  <a:extLst>
                    <a:ext uri="{9D8B030D-6E8A-4147-A177-3AD203B41FA5}">
                      <a16:colId xmlns:a16="http://schemas.microsoft.com/office/drawing/2014/main" val="958555327"/>
                    </a:ext>
                  </a:extLst>
                </a:gridCol>
                <a:gridCol w="1621218">
                  <a:extLst>
                    <a:ext uri="{9D8B030D-6E8A-4147-A177-3AD203B41FA5}">
                      <a16:colId xmlns:a16="http://schemas.microsoft.com/office/drawing/2014/main" val="3504439303"/>
                    </a:ext>
                  </a:extLst>
                </a:gridCol>
                <a:gridCol w="1586396">
                  <a:extLst>
                    <a:ext uri="{9D8B030D-6E8A-4147-A177-3AD203B41FA5}">
                      <a16:colId xmlns:a16="http://schemas.microsoft.com/office/drawing/2014/main" val="96497499"/>
                    </a:ext>
                  </a:extLst>
                </a:gridCol>
                <a:gridCol w="12886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068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Tele-Consultation Hubs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Tele-Consultation Spokes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178752"/>
                  </a:ext>
                </a:extLst>
              </a:tr>
              <a:tr h="3006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700250"/>
                  </a:ext>
                </a:extLst>
              </a:tr>
              <a:tr h="30450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619467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F6605AC9-60ED-4651-A520-E486F2510B00}"/>
              </a:ext>
            </a:extLst>
          </p:cNvPr>
          <p:cNvGraphicFramePr>
            <a:graphicFrameLocks noGrp="1"/>
          </p:cNvGraphicFramePr>
          <p:nvPr/>
        </p:nvGraphicFramePr>
        <p:xfrm>
          <a:off x="142042" y="3864296"/>
          <a:ext cx="8819519" cy="905883"/>
        </p:xfrm>
        <a:graphic>
          <a:graphicData uri="http://schemas.openxmlformats.org/drawingml/2006/table">
            <a:tbl>
              <a:tblPr/>
              <a:tblGrid>
                <a:gridCol w="824732">
                  <a:extLst>
                    <a:ext uri="{9D8B030D-6E8A-4147-A177-3AD203B41FA5}">
                      <a16:colId xmlns:a16="http://schemas.microsoft.com/office/drawing/2014/main" val="2423839019"/>
                    </a:ext>
                  </a:extLst>
                </a:gridCol>
                <a:gridCol w="841140">
                  <a:extLst>
                    <a:ext uri="{9D8B030D-6E8A-4147-A177-3AD203B41FA5}">
                      <a16:colId xmlns:a16="http://schemas.microsoft.com/office/drawing/2014/main" val="3270582133"/>
                    </a:ext>
                  </a:extLst>
                </a:gridCol>
                <a:gridCol w="1130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361">
                  <a:extLst>
                    <a:ext uri="{9D8B030D-6E8A-4147-A177-3AD203B41FA5}">
                      <a16:colId xmlns:a16="http://schemas.microsoft.com/office/drawing/2014/main" val="2159337059"/>
                    </a:ext>
                  </a:extLst>
                </a:gridCol>
                <a:gridCol w="870509">
                  <a:extLst>
                    <a:ext uri="{9D8B030D-6E8A-4147-A177-3AD203B41FA5}">
                      <a16:colId xmlns:a16="http://schemas.microsoft.com/office/drawing/2014/main" val="3033370675"/>
                    </a:ext>
                  </a:extLst>
                </a:gridCol>
                <a:gridCol w="1038503">
                  <a:extLst>
                    <a:ext uri="{9D8B030D-6E8A-4147-A177-3AD203B41FA5}">
                      <a16:colId xmlns:a16="http://schemas.microsoft.com/office/drawing/2014/main" val="2239833114"/>
                    </a:ext>
                  </a:extLst>
                </a:gridCol>
                <a:gridCol w="10079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088">
                  <a:extLst>
                    <a:ext uri="{9D8B030D-6E8A-4147-A177-3AD203B41FA5}">
                      <a16:colId xmlns:a16="http://schemas.microsoft.com/office/drawing/2014/main" val="3276398185"/>
                    </a:ext>
                  </a:extLst>
                </a:gridCol>
                <a:gridCol w="992686">
                  <a:extLst>
                    <a:ext uri="{9D8B030D-6E8A-4147-A177-3AD203B41FA5}">
                      <a16:colId xmlns:a16="http://schemas.microsoft.com/office/drawing/2014/main" val="2832034187"/>
                    </a:ext>
                  </a:extLst>
                </a:gridCol>
                <a:gridCol w="878146">
                  <a:extLst>
                    <a:ext uri="{9D8B030D-6E8A-4147-A177-3AD203B41FA5}">
                      <a16:colId xmlns:a16="http://schemas.microsoft.com/office/drawing/2014/main" val="945093058"/>
                    </a:ext>
                  </a:extLst>
                </a:gridCol>
                <a:gridCol w="10982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068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LMO Storage Tanks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MGPS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 Strengthening for RT-PCR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178752"/>
                  </a:ext>
                </a:extLst>
              </a:tr>
              <a:tr h="3006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50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61946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F2C6728-5EF2-4069-AF93-8999C03F08DB}"/>
              </a:ext>
            </a:extLst>
          </p:cNvPr>
          <p:cNvSpPr/>
          <p:nvPr/>
        </p:nvSpPr>
        <p:spPr>
          <a:xfrm>
            <a:off x="1" y="641984"/>
            <a:ext cx="9144000" cy="3234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  <a:defRPr/>
            </a:pPr>
            <a:r>
              <a:rPr lang="en-US" sz="1500" b="1" kern="12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Mangal"/>
              </a:rPr>
              <a:t>Total Expenditure – </a:t>
            </a:r>
            <a:r>
              <a:rPr lang="en-US" sz="1500" b="1" dirty="0">
                <a:solidFill>
                  <a:prstClr val="black"/>
                </a:solidFill>
                <a:ea typeface="Times New Roman" panose="02020603050405020304" pitchFamily="18" charset="0"/>
                <a:cs typeface="Mangal"/>
              </a:rPr>
              <a:t>45.81</a:t>
            </a:r>
            <a:r>
              <a:rPr lang="en-US" sz="1500" b="1" kern="12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Mangal"/>
              </a:rPr>
              <a:t>%</a:t>
            </a:r>
            <a:endParaRPr lang="en-IN" sz="1500" b="1" kern="1200" dirty="0">
              <a:solidFill>
                <a:prstClr val="black"/>
              </a:solidFill>
              <a:latin typeface="Calibri" panose="020F0502020204030204"/>
              <a:ea typeface="Times New Roman" panose="02020603050405020304" pitchFamily="18" charset="0"/>
              <a:cs typeface="Mang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968AB8-06EC-4C5D-8FC8-8C822A948452}"/>
              </a:ext>
            </a:extLst>
          </p:cNvPr>
          <p:cNvSpPr txBox="1"/>
          <p:nvPr/>
        </p:nvSpPr>
        <p:spPr>
          <a:xfrm>
            <a:off x="128856" y="4822159"/>
            <a:ext cx="294815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IN" sz="1050" b="1" i="1" dirty="0">
                <a:solidFill>
                  <a:srgbClr val="002060"/>
                </a:solidFill>
                <a:latin typeface="+mn-lt"/>
              </a:rPr>
              <a:t>* </a:t>
            </a:r>
            <a:r>
              <a:rPr lang="en-US" sz="1050" b="1" i="1" dirty="0">
                <a:solidFill>
                  <a:srgbClr val="002060"/>
                </a:solidFill>
                <a:latin typeface="+mn-lt"/>
              </a:rPr>
              <a:t>These beds are a subset of Total ICU/HDU Beds</a:t>
            </a:r>
            <a:endParaRPr lang="en-IN" sz="105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2C6728-5EF2-4069-AF93-8999C03F08DB}"/>
              </a:ext>
            </a:extLst>
          </p:cNvPr>
          <p:cNvSpPr/>
          <p:nvPr/>
        </p:nvSpPr>
        <p:spPr>
          <a:xfrm>
            <a:off x="0" y="1013874"/>
            <a:ext cx="9144000" cy="3234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  <a:defRPr/>
            </a:pPr>
            <a:r>
              <a:rPr lang="en-US" sz="1500" b="1" dirty="0">
                <a:solidFill>
                  <a:prstClr val="black"/>
                </a:solidFill>
                <a:ea typeface="Times New Roman" panose="02020603050405020304" pitchFamily="18" charset="0"/>
                <a:cs typeface="Mangal"/>
              </a:rPr>
              <a:t>98.25% </a:t>
            </a:r>
            <a:r>
              <a:rPr lang="en-US" sz="1500" b="1" kern="12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Mangal"/>
              </a:rPr>
              <a:t>mapped against approvals</a:t>
            </a:r>
            <a:endParaRPr lang="en-IN" sz="1500" b="1" kern="1200" dirty="0">
              <a:solidFill>
                <a:prstClr val="black"/>
              </a:solidFill>
              <a:latin typeface="Calibri" panose="020F0502020204030204"/>
              <a:ea typeface="Times New Roman" panose="02020603050405020304" pitchFamily="18" charset="0"/>
              <a:cs typeface="Mang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2C6728-5EF2-4069-AF93-8999C03F08DB}"/>
              </a:ext>
            </a:extLst>
          </p:cNvPr>
          <p:cNvSpPr/>
          <p:nvPr/>
        </p:nvSpPr>
        <p:spPr>
          <a:xfrm>
            <a:off x="0" y="1384617"/>
            <a:ext cx="9144000" cy="3179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  <a:defRPr/>
            </a:pPr>
            <a:r>
              <a:rPr lang="en-US" sz="1500" b="1" dirty="0">
                <a:solidFill>
                  <a:prstClr val="black"/>
                </a:solidFill>
                <a:ea typeface="Times New Roman" panose="02020603050405020304" pitchFamily="18" charset="0"/>
                <a:cs typeface="Mangal"/>
              </a:rPr>
              <a:t>Gap of Approval against Resource Envelope – NIL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349A56-788F-4C04-A00C-367DD1B4F53E}"/>
              </a:ext>
            </a:extLst>
          </p:cNvPr>
          <p:cNvSpPr/>
          <p:nvPr/>
        </p:nvSpPr>
        <p:spPr>
          <a:xfrm>
            <a:off x="6760028" y="302197"/>
            <a:ext cx="23839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IN" sz="900" b="1" i="1" dirty="0">
                <a:solidFill>
                  <a:schemeClr val="bg1"/>
                </a:solidFill>
              </a:rPr>
              <a:t>(As per NHM PMS Portal</a:t>
            </a:r>
            <a:r>
              <a:rPr lang="en-US" sz="900" b="1" i="1" kern="1200" dirty="0">
                <a:solidFill>
                  <a:prstClr val="white"/>
                </a:solidFill>
                <a:latin typeface="Calibri" panose="020F0502020204030204"/>
              </a:rPr>
              <a:t> on </a:t>
            </a:r>
            <a:r>
              <a:rPr lang="en-US" sz="900" b="1" i="1" dirty="0">
                <a:solidFill>
                  <a:prstClr val="white"/>
                </a:solidFill>
                <a:latin typeface="Calibri" panose="020F0502020204030204"/>
              </a:rPr>
              <a:t>19</a:t>
            </a:r>
            <a:r>
              <a:rPr lang="en-US" sz="900" b="1" i="1" kern="1200" baseline="30000" dirty="0" err="1">
                <a:solidFill>
                  <a:prstClr val="white"/>
                </a:solidFill>
                <a:latin typeface="Calibri" panose="020F0502020204030204"/>
              </a:rPr>
              <a:t>th</a:t>
            </a:r>
            <a:r>
              <a:rPr lang="en-US" sz="900" b="1" i="1" kern="1200" baseline="300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900" b="1" i="1" kern="1200" dirty="0">
                <a:solidFill>
                  <a:prstClr val="white"/>
                </a:solidFill>
                <a:latin typeface="Calibri" panose="020F0502020204030204"/>
              </a:rPr>
              <a:t>Sept 2022)</a:t>
            </a:r>
          </a:p>
        </p:txBody>
      </p:sp>
    </p:spTree>
    <p:extLst>
      <p:ext uri="{BB962C8B-B14F-4D97-AF65-F5344CB8AC3E}">
        <p14:creationId xmlns:p14="http://schemas.microsoft.com/office/powerpoint/2010/main" val="2121578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68696B-A215-4697-96BF-054A29B37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400" b="1" dirty="0"/>
              <a:t>Tamil Nadu</a:t>
            </a:r>
            <a:r>
              <a:rPr lang="en-US" sz="2400" b="1" dirty="0"/>
              <a:t>: </a:t>
            </a:r>
            <a:r>
              <a:rPr lang="en-US" sz="2400" dirty="0"/>
              <a:t>ECRP-II Physical &amp; Financial progress 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283DC82-0E12-457B-9375-57B5D063449A}"/>
              </a:ext>
            </a:extLst>
          </p:cNvPr>
          <p:cNvGraphicFramePr>
            <a:graphicFrameLocks noGrp="1"/>
          </p:cNvGraphicFramePr>
          <p:nvPr/>
        </p:nvGraphicFramePr>
        <p:xfrm>
          <a:off x="128856" y="1848032"/>
          <a:ext cx="8819514" cy="921489"/>
        </p:xfrm>
        <a:graphic>
          <a:graphicData uri="http://schemas.openxmlformats.org/drawingml/2006/table">
            <a:tbl>
              <a:tblPr/>
              <a:tblGrid>
                <a:gridCol w="1093168">
                  <a:extLst>
                    <a:ext uri="{9D8B030D-6E8A-4147-A177-3AD203B41FA5}">
                      <a16:colId xmlns:a16="http://schemas.microsoft.com/office/drawing/2014/main" val="2423839019"/>
                    </a:ext>
                  </a:extLst>
                </a:gridCol>
                <a:gridCol w="855238">
                  <a:extLst>
                    <a:ext uri="{9D8B030D-6E8A-4147-A177-3AD203B41FA5}">
                      <a16:colId xmlns:a16="http://schemas.microsoft.com/office/drawing/2014/main" val="3270582133"/>
                    </a:ext>
                  </a:extLst>
                </a:gridCol>
                <a:gridCol w="1139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40">
                  <a:extLst>
                    <a:ext uri="{9D8B030D-6E8A-4147-A177-3AD203B41FA5}">
                      <a16:colId xmlns:a16="http://schemas.microsoft.com/office/drawing/2014/main" val="597735712"/>
                    </a:ext>
                  </a:extLst>
                </a:gridCol>
                <a:gridCol w="952483">
                  <a:extLst>
                    <a:ext uri="{9D8B030D-6E8A-4147-A177-3AD203B41FA5}">
                      <a16:colId xmlns:a16="http://schemas.microsoft.com/office/drawing/2014/main" val="3033370675"/>
                    </a:ext>
                  </a:extLst>
                </a:gridCol>
                <a:gridCol w="895440">
                  <a:extLst>
                    <a:ext uri="{9D8B030D-6E8A-4147-A177-3AD203B41FA5}">
                      <a16:colId xmlns:a16="http://schemas.microsoft.com/office/drawing/2014/main" val="2239833114"/>
                    </a:ext>
                  </a:extLst>
                </a:gridCol>
                <a:gridCol w="10614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089">
                  <a:extLst>
                    <a:ext uri="{9D8B030D-6E8A-4147-A177-3AD203B41FA5}">
                      <a16:colId xmlns:a16="http://schemas.microsoft.com/office/drawing/2014/main" val="1341343404"/>
                    </a:ext>
                  </a:extLst>
                </a:gridCol>
                <a:gridCol w="809420">
                  <a:extLst>
                    <a:ext uri="{9D8B030D-6E8A-4147-A177-3AD203B41FA5}">
                      <a16:colId xmlns:a16="http://schemas.microsoft.com/office/drawing/2014/main" val="2832034187"/>
                    </a:ext>
                  </a:extLst>
                </a:gridCol>
                <a:gridCol w="740697">
                  <a:extLst>
                    <a:ext uri="{9D8B030D-6E8A-4147-A177-3AD203B41FA5}">
                      <a16:colId xmlns:a16="http://schemas.microsoft.com/office/drawing/2014/main" val="945093058"/>
                    </a:ext>
                  </a:extLst>
                </a:gridCol>
                <a:gridCol w="11517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068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ICU/HDU Beds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O</a:t>
                      </a:r>
                      <a:r>
                        <a:rPr lang="en-US" sz="12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Supported Beds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Pediatric ICU/HDU*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178752"/>
                  </a:ext>
                </a:extLst>
              </a:tr>
              <a:tr h="3162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700250"/>
                  </a:ext>
                </a:extLst>
              </a:tr>
              <a:tr h="30450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2249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2246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I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I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619467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0CD545C-71C2-4753-8C8E-D70508997A52}"/>
              </a:ext>
            </a:extLst>
          </p:cNvPr>
          <p:cNvGraphicFramePr>
            <a:graphicFrameLocks noGrp="1"/>
          </p:cNvGraphicFramePr>
          <p:nvPr/>
        </p:nvGraphicFramePr>
        <p:xfrm>
          <a:off x="142041" y="2863967"/>
          <a:ext cx="8819516" cy="905883"/>
        </p:xfrm>
        <a:graphic>
          <a:graphicData uri="http://schemas.openxmlformats.org/drawingml/2006/table">
            <a:tbl>
              <a:tblPr/>
              <a:tblGrid>
                <a:gridCol w="1328543">
                  <a:extLst>
                    <a:ext uri="{9D8B030D-6E8A-4147-A177-3AD203B41FA5}">
                      <a16:colId xmlns:a16="http://schemas.microsoft.com/office/drawing/2014/main" val="2009508217"/>
                    </a:ext>
                  </a:extLst>
                </a:gridCol>
                <a:gridCol w="1248829">
                  <a:extLst>
                    <a:ext uri="{9D8B030D-6E8A-4147-A177-3AD203B41FA5}">
                      <a16:colId xmlns:a16="http://schemas.microsoft.com/office/drawing/2014/main" val="1256177038"/>
                    </a:ext>
                  </a:extLst>
                </a:gridCol>
                <a:gridCol w="1692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453">
                  <a:extLst>
                    <a:ext uri="{9D8B030D-6E8A-4147-A177-3AD203B41FA5}">
                      <a16:colId xmlns:a16="http://schemas.microsoft.com/office/drawing/2014/main" val="958555327"/>
                    </a:ext>
                  </a:extLst>
                </a:gridCol>
                <a:gridCol w="1621218">
                  <a:extLst>
                    <a:ext uri="{9D8B030D-6E8A-4147-A177-3AD203B41FA5}">
                      <a16:colId xmlns:a16="http://schemas.microsoft.com/office/drawing/2014/main" val="3504439303"/>
                    </a:ext>
                  </a:extLst>
                </a:gridCol>
                <a:gridCol w="1586396">
                  <a:extLst>
                    <a:ext uri="{9D8B030D-6E8A-4147-A177-3AD203B41FA5}">
                      <a16:colId xmlns:a16="http://schemas.microsoft.com/office/drawing/2014/main" val="96497499"/>
                    </a:ext>
                  </a:extLst>
                </a:gridCol>
                <a:gridCol w="12886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068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Tele-Consultation Hubs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Tele-Consultation Spokes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178752"/>
                  </a:ext>
                </a:extLst>
              </a:tr>
              <a:tr h="3006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700250"/>
                  </a:ext>
                </a:extLst>
              </a:tr>
              <a:tr h="30450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I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619467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F6605AC9-60ED-4651-A520-E486F2510B00}"/>
              </a:ext>
            </a:extLst>
          </p:cNvPr>
          <p:cNvGraphicFramePr>
            <a:graphicFrameLocks noGrp="1"/>
          </p:cNvGraphicFramePr>
          <p:nvPr/>
        </p:nvGraphicFramePr>
        <p:xfrm>
          <a:off x="142042" y="3864296"/>
          <a:ext cx="8819519" cy="905883"/>
        </p:xfrm>
        <a:graphic>
          <a:graphicData uri="http://schemas.openxmlformats.org/drawingml/2006/table">
            <a:tbl>
              <a:tblPr/>
              <a:tblGrid>
                <a:gridCol w="824732">
                  <a:extLst>
                    <a:ext uri="{9D8B030D-6E8A-4147-A177-3AD203B41FA5}">
                      <a16:colId xmlns:a16="http://schemas.microsoft.com/office/drawing/2014/main" val="2423839019"/>
                    </a:ext>
                  </a:extLst>
                </a:gridCol>
                <a:gridCol w="841140">
                  <a:extLst>
                    <a:ext uri="{9D8B030D-6E8A-4147-A177-3AD203B41FA5}">
                      <a16:colId xmlns:a16="http://schemas.microsoft.com/office/drawing/2014/main" val="3270582133"/>
                    </a:ext>
                  </a:extLst>
                </a:gridCol>
                <a:gridCol w="1130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361">
                  <a:extLst>
                    <a:ext uri="{9D8B030D-6E8A-4147-A177-3AD203B41FA5}">
                      <a16:colId xmlns:a16="http://schemas.microsoft.com/office/drawing/2014/main" val="2159337059"/>
                    </a:ext>
                  </a:extLst>
                </a:gridCol>
                <a:gridCol w="870509">
                  <a:extLst>
                    <a:ext uri="{9D8B030D-6E8A-4147-A177-3AD203B41FA5}">
                      <a16:colId xmlns:a16="http://schemas.microsoft.com/office/drawing/2014/main" val="3033370675"/>
                    </a:ext>
                  </a:extLst>
                </a:gridCol>
                <a:gridCol w="1038503">
                  <a:extLst>
                    <a:ext uri="{9D8B030D-6E8A-4147-A177-3AD203B41FA5}">
                      <a16:colId xmlns:a16="http://schemas.microsoft.com/office/drawing/2014/main" val="2239833114"/>
                    </a:ext>
                  </a:extLst>
                </a:gridCol>
                <a:gridCol w="10079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088">
                  <a:extLst>
                    <a:ext uri="{9D8B030D-6E8A-4147-A177-3AD203B41FA5}">
                      <a16:colId xmlns:a16="http://schemas.microsoft.com/office/drawing/2014/main" val="3276398185"/>
                    </a:ext>
                  </a:extLst>
                </a:gridCol>
                <a:gridCol w="992686">
                  <a:extLst>
                    <a:ext uri="{9D8B030D-6E8A-4147-A177-3AD203B41FA5}">
                      <a16:colId xmlns:a16="http://schemas.microsoft.com/office/drawing/2014/main" val="2832034187"/>
                    </a:ext>
                  </a:extLst>
                </a:gridCol>
                <a:gridCol w="878146">
                  <a:extLst>
                    <a:ext uri="{9D8B030D-6E8A-4147-A177-3AD203B41FA5}">
                      <a16:colId xmlns:a16="http://schemas.microsoft.com/office/drawing/2014/main" val="945093058"/>
                    </a:ext>
                  </a:extLst>
                </a:gridCol>
                <a:gridCol w="10982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068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LMO Storage Tanks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MGPS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 Strengthening for RT-PCR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178752"/>
                  </a:ext>
                </a:extLst>
              </a:tr>
              <a:tr h="3006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50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I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I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61946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F2C6728-5EF2-4069-AF93-8999C03F08DB}"/>
              </a:ext>
            </a:extLst>
          </p:cNvPr>
          <p:cNvSpPr/>
          <p:nvPr/>
        </p:nvSpPr>
        <p:spPr>
          <a:xfrm>
            <a:off x="1" y="641984"/>
            <a:ext cx="9144000" cy="3234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  <a:defRPr/>
            </a:pPr>
            <a:r>
              <a:rPr lang="en-US" sz="1500" b="1" kern="12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Mangal"/>
              </a:rPr>
              <a:t>Total Expenditure - </a:t>
            </a:r>
            <a:r>
              <a:rPr lang="en-US" sz="1500" b="1" dirty="0">
                <a:solidFill>
                  <a:prstClr val="black"/>
                </a:solidFill>
                <a:ea typeface="Times New Roman" panose="02020603050405020304" pitchFamily="18" charset="0"/>
                <a:cs typeface="Mangal"/>
              </a:rPr>
              <a:t>87.71</a:t>
            </a:r>
            <a:r>
              <a:rPr lang="en-US" sz="1500" b="1" kern="12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Mangal"/>
              </a:rPr>
              <a:t>%</a:t>
            </a:r>
            <a:endParaRPr lang="en-IN" sz="1500" b="1" kern="1200" dirty="0">
              <a:solidFill>
                <a:prstClr val="black"/>
              </a:solidFill>
              <a:latin typeface="Calibri" panose="020F0502020204030204"/>
              <a:ea typeface="Times New Roman" panose="02020603050405020304" pitchFamily="18" charset="0"/>
              <a:cs typeface="Mang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968AB8-06EC-4C5D-8FC8-8C822A948452}"/>
              </a:ext>
            </a:extLst>
          </p:cNvPr>
          <p:cNvSpPr txBox="1"/>
          <p:nvPr/>
        </p:nvSpPr>
        <p:spPr>
          <a:xfrm>
            <a:off x="128856" y="4822159"/>
            <a:ext cx="294815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IN" sz="1050" b="1" i="1" dirty="0">
                <a:solidFill>
                  <a:srgbClr val="002060"/>
                </a:solidFill>
                <a:latin typeface="+mn-lt"/>
              </a:rPr>
              <a:t>* </a:t>
            </a:r>
            <a:r>
              <a:rPr lang="en-US" sz="1050" b="1" i="1" dirty="0">
                <a:solidFill>
                  <a:srgbClr val="002060"/>
                </a:solidFill>
                <a:latin typeface="+mn-lt"/>
              </a:rPr>
              <a:t>These beds are a subset of Total ICU/HDU Beds</a:t>
            </a:r>
            <a:endParaRPr lang="en-IN" sz="105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2C6728-5EF2-4069-AF93-8999C03F08DB}"/>
              </a:ext>
            </a:extLst>
          </p:cNvPr>
          <p:cNvSpPr/>
          <p:nvPr/>
        </p:nvSpPr>
        <p:spPr>
          <a:xfrm>
            <a:off x="0" y="1013874"/>
            <a:ext cx="9144000" cy="3234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  <a:defRPr/>
            </a:pPr>
            <a:r>
              <a:rPr lang="en-US" sz="1500" b="1" dirty="0">
                <a:solidFill>
                  <a:prstClr val="black"/>
                </a:solidFill>
                <a:ea typeface="Times New Roman" panose="02020603050405020304" pitchFamily="18" charset="0"/>
                <a:cs typeface="Mangal"/>
              </a:rPr>
              <a:t>99.61% </a:t>
            </a:r>
            <a:r>
              <a:rPr lang="en-US" sz="1500" b="1" kern="12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Mangal"/>
              </a:rPr>
              <a:t>mapped against approvals</a:t>
            </a:r>
            <a:endParaRPr lang="en-IN" sz="1500" b="1" kern="1200" dirty="0">
              <a:solidFill>
                <a:prstClr val="black"/>
              </a:solidFill>
              <a:latin typeface="Calibri" panose="020F0502020204030204"/>
              <a:ea typeface="Times New Roman" panose="02020603050405020304" pitchFamily="18" charset="0"/>
              <a:cs typeface="Mang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2C6728-5EF2-4069-AF93-8999C03F08DB}"/>
              </a:ext>
            </a:extLst>
          </p:cNvPr>
          <p:cNvSpPr/>
          <p:nvPr/>
        </p:nvSpPr>
        <p:spPr>
          <a:xfrm>
            <a:off x="0" y="1384617"/>
            <a:ext cx="9144000" cy="3179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  <a:defRPr/>
            </a:pPr>
            <a:r>
              <a:rPr lang="en-US" sz="1500" b="1" dirty="0">
                <a:solidFill>
                  <a:prstClr val="black"/>
                </a:solidFill>
                <a:ea typeface="Times New Roman" panose="02020603050405020304" pitchFamily="18" charset="0"/>
                <a:cs typeface="Mangal"/>
              </a:rPr>
              <a:t>Gap of Approval against Resource Envelope – Rs.3.38 Cr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349A56-788F-4C04-A00C-367DD1B4F53E}"/>
              </a:ext>
            </a:extLst>
          </p:cNvPr>
          <p:cNvSpPr/>
          <p:nvPr/>
        </p:nvSpPr>
        <p:spPr>
          <a:xfrm>
            <a:off x="6760028" y="302197"/>
            <a:ext cx="23839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IN" sz="900" b="1" i="1" dirty="0">
                <a:solidFill>
                  <a:schemeClr val="bg1"/>
                </a:solidFill>
              </a:rPr>
              <a:t>(As per NHM PMS Portal</a:t>
            </a:r>
            <a:r>
              <a:rPr lang="en-US" sz="900" b="1" i="1" kern="1200" dirty="0">
                <a:solidFill>
                  <a:prstClr val="white"/>
                </a:solidFill>
                <a:latin typeface="Calibri" panose="020F0502020204030204"/>
              </a:rPr>
              <a:t> on </a:t>
            </a:r>
            <a:r>
              <a:rPr lang="en-US" sz="900" b="1" i="1" dirty="0">
                <a:solidFill>
                  <a:prstClr val="white"/>
                </a:solidFill>
                <a:latin typeface="Calibri" panose="020F0502020204030204"/>
              </a:rPr>
              <a:t>19</a:t>
            </a:r>
            <a:r>
              <a:rPr lang="en-US" sz="900" b="1" i="1" kern="1200" baseline="30000" dirty="0" err="1">
                <a:solidFill>
                  <a:prstClr val="white"/>
                </a:solidFill>
                <a:latin typeface="Calibri" panose="020F0502020204030204"/>
              </a:rPr>
              <a:t>th</a:t>
            </a:r>
            <a:r>
              <a:rPr lang="en-US" sz="900" b="1" i="1" kern="1200" baseline="300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900" b="1" i="1" kern="1200" dirty="0">
                <a:solidFill>
                  <a:prstClr val="white"/>
                </a:solidFill>
                <a:latin typeface="Calibri" panose="020F0502020204030204"/>
              </a:rPr>
              <a:t>Sept 2022)</a:t>
            </a:r>
          </a:p>
        </p:txBody>
      </p:sp>
    </p:spTree>
    <p:extLst>
      <p:ext uri="{BB962C8B-B14F-4D97-AF65-F5344CB8AC3E}">
        <p14:creationId xmlns:p14="http://schemas.microsoft.com/office/powerpoint/2010/main" val="438203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68696B-A215-4697-96BF-054A29B37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400" b="1" dirty="0"/>
              <a:t>Karnataka</a:t>
            </a:r>
            <a:r>
              <a:rPr lang="en-US" sz="2400" b="1" dirty="0"/>
              <a:t>: </a:t>
            </a:r>
            <a:r>
              <a:rPr lang="en-US" sz="2400" dirty="0"/>
              <a:t>ECRP-II Physical &amp; Financial progress 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283DC82-0E12-457B-9375-57B5D063449A}"/>
              </a:ext>
            </a:extLst>
          </p:cNvPr>
          <p:cNvGraphicFramePr>
            <a:graphicFrameLocks noGrp="1"/>
          </p:cNvGraphicFramePr>
          <p:nvPr/>
        </p:nvGraphicFramePr>
        <p:xfrm>
          <a:off x="128856" y="1848032"/>
          <a:ext cx="8819514" cy="921489"/>
        </p:xfrm>
        <a:graphic>
          <a:graphicData uri="http://schemas.openxmlformats.org/drawingml/2006/table">
            <a:tbl>
              <a:tblPr/>
              <a:tblGrid>
                <a:gridCol w="1093168">
                  <a:extLst>
                    <a:ext uri="{9D8B030D-6E8A-4147-A177-3AD203B41FA5}">
                      <a16:colId xmlns:a16="http://schemas.microsoft.com/office/drawing/2014/main" val="2423839019"/>
                    </a:ext>
                  </a:extLst>
                </a:gridCol>
                <a:gridCol w="855238">
                  <a:extLst>
                    <a:ext uri="{9D8B030D-6E8A-4147-A177-3AD203B41FA5}">
                      <a16:colId xmlns:a16="http://schemas.microsoft.com/office/drawing/2014/main" val="3270582133"/>
                    </a:ext>
                  </a:extLst>
                </a:gridCol>
                <a:gridCol w="1139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40">
                  <a:extLst>
                    <a:ext uri="{9D8B030D-6E8A-4147-A177-3AD203B41FA5}">
                      <a16:colId xmlns:a16="http://schemas.microsoft.com/office/drawing/2014/main" val="597735712"/>
                    </a:ext>
                  </a:extLst>
                </a:gridCol>
                <a:gridCol w="952483">
                  <a:extLst>
                    <a:ext uri="{9D8B030D-6E8A-4147-A177-3AD203B41FA5}">
                      <a16:colId xmlns:a16="http://schemas.microsoft.com/office/drawing/2014/main" val="3033370675"/>
                    </a:ext>
                  </a:extLst>
                </a:gridCol>
                <a:gridCol w="895440">
                  <a:extLst>
                    <a:ext uri="{9D8B030D-6E8A-4147-A177-3AD203B41FA5}">
                      <a16:colId xmlns:a16="http://schemas.microsoft.com/office/drawing/2014/main" val="2239833114"/>
                    </a:ext>
                  </a:extLst>
                </a:gridCol>
                <a:gridCol w="10614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089">
                  <a:extLst>
                    <a:ext uri="{9D8B030D-6E8A-4147-A177-3AD203B41FA5}">
                      <a16:colId xmlns:a16="http://schemas.microsoft.com/office/drawing/2014/main" val="1341343404"/>
                    </a:ext>
                  </a:extLst>
                </a:gridCol>
                <a:gridCol w="809420">
                  <a:extLst>
                    <a:ext uri="{9D8B030D-6E8A-4147-A177-3AD203B41FA5}">
                      <a16:colId xmlns:a16="http://schemas.microsoft.com/office/drawing/2014/main" val="2832034187"/>
                    </a:ext>
                  </a:extLst>
                </a:gridCol>
                <a:gridCol w="740697">
                  <a:extLst>
                    <a:ext uri="{9D8B030D-6E8A-4147-A177-3AD203B41FA5}">
                      <a16:colId xmlns:a16="http://schemas.microsoft.com/office/drawing/2014/main" val="945093058"/>
                    </a:ext>
                  </a:extLst>
                </a:gridCol>
                <a:gridCol w="11517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068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ICU/HDU Beds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O</a:t>
                      </a:r>
                      <a:r>
                        <a:rPr lang="en-US" sz="12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Supported Beds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Pediatric ICU/HDU*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178752"/>
                  </a:ext>
                </a:extLst>
              </a:tr>
              <a:tr h="3162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700250"/>
                  </a:ext>
                </a:extLst>
              </a:tr>
              <a:tr h="30450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4180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3905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I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I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926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619467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0CD545C-71C2-4753-8C8E-D70508997A52}"/>
              </a:ext>
            </a:extLst>
          </p:cNvPr>
          <p:cNvGraphicFramePr>
            <a:graphicFrameLocks noGrp="1"/>
          </p:cNvGraphicFramePr>
          <p:nvPr/>
        </p:nvGraphicFramePr>
        <p:xfrm>
          <a:off x="142041" y="2863967"/>
          <a:ext cx="8819516" cy="905883"/>
        </p:xfrm>
        <a:graphic>
          <a:graphicData uri="http://schemas.openxmlformats.org/drawingml/2006/table">
            <a:tbl>
              <a:tblPr/>
              <a:tblGrid>
                <a:gridCol w="1328543">
                  <a:extLst>
                    <a:ext uri="{9D8B030D-6E8A-4147-A177-3AD203B41FA5}">
                      <a16:colId xmlns:a16="http://schemas.microsoft.com/office/drawing/2014/main" val="2009508217"/>
                    </a:ext>
                  </a:extLst>
                </a:gridCol>
                <a:gridCol w="1248829">
                  <a:extLst>
                    <a:ext uri="{9D8B030D-6E8A-4147-A177-3AD203B41FA5}">
                      <a16:colId xmlns:a16="http://schemas.microsoft.com/office/drawing/2014/main" val="1256177038"/>
                    </a:ext>
                  </a:extLst>
                </a:gridCol>
                <a:gridCol w="1692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453">
                  <a:extLst>
                    <a:ext uri="{9D8B030D-6E8A-4147-A177-3AD203B41FA5}">
                      <a16:colId xmlns:a16="http://schemas.microsoft.com/office/drawing/2014/main" val="958555327"/>
                    </a:ext>
                  </a:extLst>
                </a:gridCol>
                <a:gridCol w="1621218">
                  <a:extLst>
                    <a:ext uri="{9D8B030D-6E8A-4147-A177-3AD203B41FA5}">
                      <a16:colId xmlns:a16="http://schemas.microsoft.com/office/drawing/2014/main" val="3504439303"/>
                    </a:ext>
                  </a:extLst>
                </a:gridCol>
                <a:gridCol w="1586396">
                  <a:extLst>
                    <a:ext uri="{9D8B030D-6E8A-4147-A177-3AD203B41FA5}">
                      <a16:colId xmlns:a16="http://schemas.microsoft.com/office/drawing/2014/main" val="96497499"/>
                    </a:ext>
                  </a:extLst>
                </a:gridCol>
                <a:gridCol w="12886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068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Tele-Consultation Hubs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Tele-Consultation Spokes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178752"/>
                  </a:ext>
                </a:extLst>
              </a:tr>
              <a:tr h="3006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700250"/>
                  </a:ext>
                </a:extLst>
              </a:tr>
              <a:tr h="30450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I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619467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F6605AC9-60ED-4651-A520-E486F2510B00}"/>
              </a:ext>
            </a:extLst>
          </p:cNvPr>
          <p:cNvGraphicFramePr>
            <a:graphicFrameLocks noGrp="1"/>
          </p:cNvGraphicFramePr>
          <p:nvPr/>
        </p:nvGraphicFramePr>
        <p:xfrm>
          <a:off x="142042" y="3864296"/>
          <a:ext cx="8819519" cy="905883"/>
        </p:xfrm>
        <a:graphic>
          <a:graphicData uri="http://schemas.openxmlformats.org/drawingml/2006/table">
            <a:tbl>
              <a:tblPr/>
              <a:tblGrid>
                <a:gridCol w="824732">
                  <a:extLst>
                    <a:ext uri="{9D8B030D-6E8A-4147-A177-3AD203B41FA5}">
                      <a16:colId xmlns:a16="http://schemas.microsoft.com/office/drawing/2014/main" val="2423839019"/>
                    </a:ext>
                  </a:extLst>
                </a:gridCol>
                <a:gridCol w="841140">
                  <a:extLst>
                    <a:ext uri="{9D8B030D-6E8A-4147-A177-3AD203B41FA5}">
                      <a16:colId xmlns:a16="http://schemas.microsoft.com/office/drawing/2014/main" val="3270582133"/>
                    </a:ext>
                  </a:extLst>
                </a:gridCol>
                <a:gridCol w="1130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361">
                  <a:extLst>
                    <a:ext uri="{9D8B030D-6E8A-4147-A177-3AD203B41FA5}">
                      <a16:colId xmlns:a16="http://schemas.microsoft.com/office/drawing/2014/main" val="2159337059"/>
                    </a:ext>
                  </a:extLst>
                </a:gridCol>
                <a:gridCol w="870509">
                  <a:extLst>
                    <a:ext uri="{9D8B030D-6E8A-4147-A177-3AD203B41FA5}">
                      <a16:colId xmlns:a16="http://schemas.microsoft.com/office/drawing/2014/main" val="3033370675"/>
                    </a:ext>
                  </a:extLst>
                </a:gridCol>
                <a:gridCol w="1038503">
                  <a:extLst>
                    <a:ext uri="{9D8B030D-6E8A-4147-A177-3AD203B41FA5}">
                      <a16:colId xmlns:a16="http://schemas.microsoft.com/office/drawing/2014/main" val="2239833114"/>
                    </a:ext>
                  </a:extLst>
                </a:gridCol>
                <a:gridCol w="10079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088">
                  <a:extLst>
                    <a:ext uri="{9D8B030D-6E8A-4147-A177-3AD203B41FA5}">
                      <a16:colId xmlns:a16="http://schemas.microsoft.com/office/drawing/2014/main" val="3276398185"/>
                    </a:ext>
                  </a:extLst>
                </a:gridCol>
                <a:gridCol w="992686">
                  <a:extLst>
                    <a:ext uri="{9D8B030D-6E8A-4147-A177-3AD203B41FA5}">
                      <a16:colId xmlns:a16="http://schemas.microsoft.com/office/drawing/2014/main" val="2832034187"/>
                    </a:ext>
                  </a:extLst>
                </a:gridCol>
                <a:gridCol w="878146">
                  <a:extLst>
                    <a:ext uri="{9D8B030D-6E8A-4147-A177-3AD203B41FA5}">
                      <a16:colId xmlns:a16="http://schemas.microsoft.com/office/drawing/2014/main" val="945093058"/>
                    </a:ext>
                  </a:extLst>
                </a:gridCol>
                <a:gridCol w="10982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068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LMO Storage Tanks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MGPS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 Strengthening for RT-PCR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178752"/>
                  </a:ext>
                </a:extLst>
              </a:tr>
              <a:tr h="3006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50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I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I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61946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F2C6728-5EF2-4069-AF93-8999C03F08DB}"/>
              </a:ext>
            </a:extLst>
          </p:cNvPr>
          <p:cNvSpPr/>
          <p:nvPr/>
        </p:nvSpPr>
        <p:spPr>
          <a:xfrm>
            <a:off x="1" y="641984"/>
            <a:ext cx="9144000" cy="3234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  <a:defRPr/>
            </a:pPr>
            <a:r>
              <a:rPr lang="en-US" sz="1500" b="1" kern="12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Mangal"/>
              </a:rPr>
              <a:t>Total Expenditure – </a:t>
            </a:r>
            <a:r>
              <a:rPr lang="en-US" sz="1500" b="1" dirty="0">
                <a:solidFill>
                  <a:prstClr val="black"/>
                </a:solidFill>
                <a:ea typeface="Times New Roman" panose="02020603050405020304" pitchFamily="18" charset="0"/>
                <a:cs typeface="Mangal"/>
              </a:rPr>
              <a:t>47.24</a:t>
            </a:r>
            <a:r>
              <a:rPr lang="en-US" sz="1500" b="1" kern="12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Mangal"/>
              </a:rPr>
              <a:t>%</a:t>
            </a:r>
            <a:endParaRPr lang="en-IN" sz="1500" b="1" kern="1200" dirty="0">
              <a:solidFill>
                <a:prstClr val="black"/>
              </a:solidFill>
              <a:latin typeface="Calibri" panose="020F0502020204030204"/>
              <a:ea typeface="Times New Roman" panose="02020603050405020304" pitchFamily="18" charset="0"/>
              <a:cs typeface="Mang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968AB8-06EC-4C5D-8FC8-8C822A948452}"/>
              </a:ext>
            </a:extLst>
          </p:cNvPr>
          <p:cNvSpPr txBox="1"/>
          <p:nvPr/>
        </p:nvSpPr>
        <p:spPr>
          <a:xfrm>
            <a:off x="128856" y="4822159"/>
            <a:ext cx="294815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IN" sz="1050" b="1" i="1" dirty="0">
                <a:solidFill>
                  <a:srgbClr val="002060"/>
                </a:solidFill>
                <a:latin typeface="+mn-lt"/>
              </a:rPr>
              <a:t>* </a:t>
            </a:r>
            <a:r>
              <a:rPr lang="en-US" sz="1050" b="1" i="1" dirty="0">
                <a:solidFill>
                  <a:srgbClr val="002060"/>
                </a:solidFill>
                <a:latin typeface="+mn-lt"/>
              </a:rPr>
              <a:t>These beds are a subset of Total ICU/HDU Beds</a:t>
            </a:r>
            <a:endParaRPr lang="en-IN" sz="105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2C6728-5EF2-4069-AF93-8999C03F08DB}"/>
              </a:ext>
            </a:extLst>
          </p:cNvPr>
          <p:cNvSpPr/>
          <p:nvPr/>
        </p:nvSpPr>
        <p:spPr>
          <a:xfrm>
            <a:off x="0" y="1013874"/>
            <a:ext cx="9144000" cy="3234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  <a:defRPr/>
            </a:pPr>
            <a:r>
              <a:rPr lang="en-US" sz="1500" b="1" dirty="0">
                <a:solidFill>
                  <a:prstClr val="black"/>
                </a:solidFill>
                <a:ea typeface="Times New Roman" panose="02020603050405020304" pitchFamily="18" charset="0"/>
                <a:cs typeface="Mangal"/>
              </a:rPr>
              <a:t>97.2% </a:t>
            </a:r>
            <a:r>
              <a:rPr lang="en-US" sz="1500" b="1" kern="12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Mangal"/>
              </a:rPr>
              <a:t>mapped against approvals</a:t>
            </a:r>
            <a:endParaRPr lang="en-IN" sz="1500" b="1" kern="1200" dirty="0">
              <a:solidFill>
                <a:prstClr val="black"/>
              </a:solidFill>
              <a:latin typeface="Calibri" panose="020F0502020204030204"/>
              <a:ea typeface="Times New Roman" panose="02020603050405020304" pitchFamily="18" charset="0"/>
              <a:cs typeface="Mang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2C6728-5EF2-4069-AF93-8999C03F08DB}"/>
              </a:ext>
            </a:extLst>
          </p:cNvPr>
          <p:cNvSpPr/>
          <p:nvPr/>
        </p:nvSpPr>
        <p:spPr>
          <a:xfrm>
            <a:off x="0" y="1378023"/>
            <a:ext cx="9144000" cy="3179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  <a:defRPr/>
            </a:pPr>
            <a:r>
              <a:rPr lang="en-US" sz="1500" b="1" dirty="0">
                <a:solidFill>
                  <a:prstClr val="black"/>
                </a:solidFill>
                <a:ea typeface="Times New Roman" panose="02020603050405020304" pitchFamily="18" charset="0"/>
                <a:cs typeface="Mangal"/>
              </a:rPr>
              <a:t>Gap of Approval against Resource Envelope – Rs.8.27 Cr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349A56-788F-4C04-A00C-367DD1B4F53E}"/>
              </a:ext>
            </a:extLst>
          </p:cNvPr>
          <p:cNvSpPr/>
          <p:nvPr/>
        </p:nvSpPr>
        <p:spPr>
          <a:xfrm>
            <a:off x="6760028" y="302197"/>
            <a:ext cx="23839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IN" sz="900" b="1" i="1" dirty="0">
                <a:solidFill>
                  <a:schemeClr val="bg1"/>
                </a:solidFill>
              </a:rPr>
              <a:t>(As per NHM PMS Portal</a:t>
            </a:r>
            <a:r>
              <a:rPr lang="en-US" sz="900" b="1" i="1" kern="1200" dirty="0">
                <a:solidFill>
                  <a:prstClr val="white"/>
                </a:solidFill>
                <a:latin typeface="Calibri" panose="020F0502020204030204"/>
              </a:rPr>
              <a:t> on </a:t>
            </a:r>
            <a:r>
              <a:rPr lang="en-US" sz="900" b="1" i="1" dirty="0">
                <a:solidFill>
                  <a:prstClr val="white"/>
                </a:solidFill>
                <a:latin typeface="Calibri" panose="020F0502020204030204"/>
              </a:rPr>
              <a:t>19</a:t>
            </a:r>
            <a:r>
              <a:rPr lang="en-US" sz="900" b="1" i="1" kern="1200" baseline="30000" dirty="0" err="1">
                <a:solidFill>
                  <a:prstClr val="white"/>
                </a:solidFill>
                <a:latin typeface="Calibri" panose="020F0502020204030204"/>
              </a:rPr>
              <a:t>th</a:t>
            </a:r>
            <a:r>
              <a:rPr lang="en-US" sz="900" b="1" i="1" kern="1200" baseline="300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900" b="1" i="1" kern="1200" dirty="0">
                <a:solidFill>
                  <a:prstClr val="white"/>
                </a:solidFill>
                <a:latin typeface="Calibri" panose="020F0502020204030204"/>
              </a:rPr>
              <a:t>Sept 2022)</a:t>
            </a:r>
          </a:p>
        </p:txBody>
      </p:sp>
    </p:spTree>
    <p:extLst>
      <p:ext uri="{BB962C8B-B14F-4D97-AF65-F5344CB8AC3E}">
        <p14:creationId xmlns:p14="http://schemas.microsoft.com/office/powerpoint/2010/main" val="1537817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68696B-A215-4697-96BF-054A29B37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400" b="1" dirty="0"/>
              <a:t>Kerala</a:t>
            </a:r>
            <a:r>
              <a:rPr lang="en-US" sz="2400" b="1" dirty="0"/>
              <a:t>: </a:t>
            </a:r>
            <a:r>
              <a:rPr lang="en-US" sz="2400" dirty="0"/>
              <a:t>ECRP-II Physical &amp; Financial progress 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283DC82-0E12-457B-9375-57B5D063449A}"/>
              </a:ext>
            </a:extLst>
          </p:cNvPr>
          <p:cNvGraphicFramePr>
            <a:graphicFrameLocks noGrp="1"/>
          </p:cNvGraphicFramePr>
          <p:nvPr/>
        </p:nvGraphicFramePr>
        <p:xfrm>
          <a:off x="128856" y="1848032"/>
          <a:ext cx="8819514" cy="921489"/>
        </p:xfrm>
        <a:graphic>
          <a:graphicData uri="http://schemas.openxmlformats.org/drawingml/2006/table">
            <a:tbl>
              <a:tblPr/>
              <a:tblGrid>
                <a:gridCol w="1093168">
                  <a:extLst>
                    <a:ext uri="{9D8B030D-6E8A-4147-A177-3AD203B41FA5}">
                      <a16:colId xmlns:a16="http://schemas.microsoft.com/office/drawing/2014/main" val="2423839019"/>
                    </a:ext>
                  </a:extLst>
                </a:gridCol>
                <a:gridCol w="855238">
                  <a:extLst>
                    <a:ext uri="{9D8B030D-6E8A-4147-A177-3AD203B41FA5}">
                      <a16:colId xmlns:a16="http://schemas.microsoft.com/office/drawing/2014/main" val="3270582133"/>
                    </a:ext>
                  </a:extLst>
                </a:gridCol>
                <a:gridCol w="1139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40">
                  <a:extLst>
                    <a:ext uri="{9D8B030D-6E8A-4147-A177-3AD203B41FA5}">
                      <a16:colId xmlns:a16="http://schemas.microsoft.com/office/drawing/2014/main" val="597735712"/>
                    </a:ext>
                  </a:extLst>
                </a:gridCol>
                <a:gridCol w="952483">
                  <a:extLst>
                    <a:ext uri="{9D8B030D-6E8A-4147-A177-3AD203B41FA5}">
                      <a16:colId xmlns:a16="http://schemas.microsoft.com/office/drawing/2014/main" val="3033370675"/>
                    </a:ext>
                  </a:extLst>
                </a:gridCol>
                <a:gridCol w="895440">
                  <a:extLst>
                    <a:ext uri="{9D8B030D-6E8A-4147-A177-3AD203B41FA5}">
                      <a16:colId xmlns:a16="http://schemas.microsoft.com/office/drawing/2014/main" val="2239833114"/>
                    </a:ext>
                  </a:extLst>
                </a:gridCol>
                <a:gridCol w="10614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089">
                  <a:extLst>
                    <a:ext uri="{9D8B030D-6E8A-4147-A177-3AD203B41FA5}">
                      <a16:colId xmlns:a16="http://schemas.microsoft.com/office/drawing/2014/main" val="1341343404"/>
                    </a:ext>
                  </a:extLst>
                </a:gridCol>
                <a:gridCol w="809420">
                  <a:extLst>
                    <a:ext uri="{9D8B030D-6E8A-4147-A177-3AD203B41FA5}">
                      <a16:colId xmlns:a16="http://schemas.microsoft.com/office/drawing/2014/main" val="2832034187"/>
                    </a:ext>
                  </a:extLst>
                </a:gridCol>
                <a:gridCol w="740697">
                  <a:extLst>
                    <a:ext uri="{9D8B030D-6E8A-4147-A177-3AD203B41FA5}">
                      <a16:colId xmlns:a16="http://schemas.microsoft.com/office/drawing/2014/main" val="945093058"/>
                    </a:ext>
                  </a:extLst>
                </a:gridCol>
                <a:gridCol w="11517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068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ICU/HDU Beds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O</a:t>
                      </a:r>
                      <a:r>
                        <a:rPr lang="en-US" sz="12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Supported Beds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Pediatric ICU/HDU*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178752"/>
                  </a:ext>
                </a:extLst>
              </a:tr>
              <a:tr h="3162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700250"/>
                  </a:ext>
                </a:extLst>
              </a:tr>
              <a:tr h="30450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I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I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619467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0CD545C-71C2-4753-8C8E-D70508997A52}"/>
              </a:ext>
            </a:extLst>
          </p:cNvPr>
          <p:cNvGraphicFramePr>
            <a:graphicFrameLocks noGrp="1"/>
          </p:cNvGraphicFramePr>
          <p:nvPr/>
        </p:nvGraphicFramePr>
        <p:xfrm>
          <a:off x="142041" y="2863967"/>
          <a:ext cx="8819516" cy="905883"/>
        </p:xfrm>
        <a:graphic>
          <a:graphicData uri="http://schemas.openxmlformats.org/drawingml/2006/table">
            <a:tbl>
              <a:tblPr/>
              <a:tblGrid>
                <a:gridCol w="1328543">
                  <a:extLst>
                    <a:ext uri="{9D8B030D-6E8A-4147-A177-3AD203B41FA5}">
                      <a16:colId xmlns:a16="http://schemas.microsoft.com/office/drawing/2014/main" val="2009508217"/>
                    </a:ext>
                  </a:extLst>
                </a:gridCol>
                <a:gridCol w="1248829">
                  <a:extLst>
                    <a:ext uri="{9D8B030D-6E8A-4147-A177-3AD203B41FA5}">
                      <a16:colId xmlns:a16="http://schemas.microsoft.com/office/drawing/2014/main" val="1256177038"/>
                    </a:ext>
                  </a:extLst>
                </a:gridCol>
                <a:gridCol w="1692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453">
                  <a:extLst>
                    <a:ext uri="{9D8B030D-6E8A-4147-A177-3AD203B41FA5}">
                      <a16:colId xmlns:a16="http://schemas.microsoft.com/office/drawing/2014/main" val="958555327"/>
                    </a:ext>
                  </a:extLst>
                </a:gridCol>
                <a:gridCol w="1621218">
                  <a:extLst>
                    <a:ext uri="{9D8B030D-6E8A-4147-A177-3AD203B41FA5}">
                      <a16:colId xmlns:a16="http://schemas.microsoft.com/office/drawing/2014/main" val="3504439303"/>
                    </a:ext>
                  </a:extLst>
                </a:gridCol>
                <a:gridCol w="1586396">
                  <a:extLst>
                    <a:ext uri="{9D8B030D-6E8A-4147-A177-3AD203B41FA5}">
                      <a16:colId xmlns:a16="http://schemas.microsoft.com/office/drawing/2014/main" val="96497499"/>
                    </a:ext>
                  </a:extLst>
                </a:gridCol>
                <a:gridCol w="12886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068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Tele-Consultation Hubs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Tele-Consultation Spokes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178752"/>
                  </a:ext>
                </a:extLst>
              </a:tr>
              <a:tr h="3006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700250"/>
                  </a:ext>
                </a:extLst>
              </a:tr>
              <a:tr h="30450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I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619467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F6605AC9-60ED-4651-A520-E486F2510B00}"/>
              </a:ext>
            </a:extLst>
          </p:cNvPr>
          <p:cNvGraphicFramePr>
            <a:graphicFrameLocks noGrp="1"/>
          </p:cNvGraphicFramePr>
          <p:nvPr/>
        </p:nvGraphicFramePr>
        <p:xfrm>
          <a:off x="142042" y="3864296"/>
          <a:ext cx="8819519" cy="905883"/>
        </p:xfrm>
        <a:graphic>
          <a:graphicData uri="http://schemas.openxmlformats.org/drawingml/2006/table">
            <a:tbl>
              <a:tblPr/>
              <a:tblGrid>
                <a:gridCol w="824732">
                  <a:extLst>
                    <a:ext uri="{9D8B030D-6E8A-4147-A177-3AD203B41FA5}">
                      <a16:colId xmlns:a16="http://schemas.microsoft.com/office/drawing/2014/main" val="2423839019"/>
                    </a:ext>
                  </a:extLst>
                </a:gridCol>
                <a:gridCol w="841140">
                  <a:extLst>
                    <a:ext uri="{9D8B030D-6E8A-4147-A177-3AD203B41FA5}">
                      <a16:colId xmlns:a16="http://schemas.microsoft.com/office/drawing/2014/main" val="3270582133"/>
                    </a:ext>
                  </a:extLst>
                </a:gridCol>
                <a:gridCol w="1130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361">
                  <a:extLst>
                    <a:ext uri="{9D8B030D-6E8A-4147-A177-3AD203B41FA5}">
                      <a16:colId xmlns:a16="http://schemas.microsoft.com/office/drawing/2014/main" val="2159337059"/>
                    </a:ext>
                  </a:extLst>
                </a:gridCol>
                <a:gridCol w="870509">
                  <a:extLst>
                    <a:ext uri="{9D8B030D-6E8A-4147-A177-3AD203B41FA5}">
                      <a16:colId xmlns:a16="http://schemas.microsoft.com/office/drawing/2014/main" val="3033370675"/>
                    </a:ext>
                  </a:extLst>
                </a:gridCol>
                <a:gridCol w="1038503">
                  <a:extLst>
                    <a:ext uri="{9D8B030D-6E8A-4147-A177-3AD203B41FA5}">
                      <a16:colId xmlns:a16="http://schemas.microsoft.com/office/drawing/2014/main" val="2239833114"/>
                    </a:ext>
                  </a:extLst>
                </a:gridCol>
                <a:gridCol w="10079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088">
                  <a:extLst>
                    <a:ext uri="{9D8B030D-6E8A-4147-A177-3AD203B41FA5}">
                      <a16:colId xmlns:a16="http://schemas.microsoft.com/office/drawing/2014/main" val="3276398185"/>
                    </a:ext>
                  </a:extLst>
                </a:gridCol>
                <a:gridCol w="992686">
                  <a:extLst>
                    <a:ext uri="{9D8B030D-6E8A-4147-A177-3AD203B41FA5}">
                      <a16:colId xmlns:a16="http://schemas.microsoft.com/office/drawing/2014/main" val="2832034187"/>
                    </a:ext>
                  </a:extLst>
                </a:gridCol>
                <a:gridCol w="878146">
                  <a:extLst>
                    <a:ext uri="{9D8B030D-6E8A-4147-A177-3AD203B41FA5}">
                      <a16:colId xmlns:a16="http://schemas.microsoft.com/office/drawing/2014/main" val="945093058"/>
                    </a:ext>
                  </a:extLst>
                </a:gridCol>
                <a:gridCol w="10982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068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LMO Storage Tanks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MGPS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 Strengthening for RT-PCR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178752"/>
                  </a:ext>
                </a:extLst>
              </a:tr>
              <a:tr h="3006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50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IN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I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61946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F2C6728-5EF2-4069-AF93-8999C03F08DB}"/>
              </a:ext>
            </a:extLst>
          </p:cNvPr>
          <p:cNvSpPr/>
          <p:nvPr/>
        </p:nvSpPr>
        <p:spPr>
          <a:xfrm>
            <a:off x="1" y="641984"/>
            <a:ext cx="9144000" cy="3234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  <a:defRPr/>
            </a:pPr>
            <a:r>
              <a:rPr lang="en-US" sz="1500" b="1" kern="12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Mangal"/>
              </a:rPr>
              <a:t>Total Expenditure – </a:t>
            </a:r>
            <a:r>
              <a:rPr lang="en-US" sz="1500" b="1" dirty="0">
                <a:solidFill>
                  <a:prstClr val="black"/>
                </a:solidFill>
                <a:ea typeface="Times New Roman" panose="02020603050405020304" pitchFamily="18" charset="0"/>
                <a:cs typeface="Mangal"/>
              </a:rPr>
              <a:t>55.12%</a:t>
            </a:r>
            <a:endParaRPr lang="en-IN" sz="1500" b="1" kern="1200" dirty="0">
              <a:solidFill>
                <a:prstClr val="black"/>
              </a:solidFill>
              <a:latin typeface="Calibri" panose="020F0502020204030204"/>
              <a:ea typeface="Times New Roman" panose="02020603050405020304" pitchFamily="18" charset="0"/>
              <a:cs typeface="Mang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968AB8-06EC-4C5D-8FC8-8C822A948452}"/>
              </a:ext>
            </a:extLst>
          </p:cNvPr>
          <p:cNvSpPr txBox="1"/>
          <p:nvPr/>
        </p:nvSpPr>
        <p:spPr>
          <a:xfrm>
            <a:off x="128856" y="4822159"/>
            <a:ext cx="29481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IN" sz="900" b="1" i="1" dirty="0">
                <a:solidFill>
                  <a:srgbClr val="002060"/>
                </a:solidFill>
                <a:latin typeface="+mn-lt"/>
              </a:rPr>
              <a:t>* </a:t>
            </a:r>
            <a:r>
              <a:rPr lang="en-US" sz="900" b="1" i="1" dirty="0">
                <a:solidFill>
                  <a:srgbClr val="002060"/>
                </a:solidFill>
                <a:latin typeface="+mn-lt"/>
              </a:rPr>
              <a:t>These beds are a subset of Total ICU/HDU Beds</a:t>
            </a:r>
            <a:endParaRPr lang="en-IN" sz="9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2C6728-5EF2-4069-AF93-8999C03F08DB}"/>
              </a:ext>
            </a:extLst>
          </p:cNvPr>
          <p:cNvSpPr/>
          <p:nvPr/>
        </p:nvSpPr>
        <p:spPr>
          <a:xfrm>
            <a:off x="0" y="1013874"/>
            <a:ext cx="9144000" cy="3234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  <a:defRPr/>
            </a:pPr>
            <a:r>
              <a:rPr lang="en-US" sz="1500" b="1" dirty="0">
                <a:solidFill>
                  <a:prstClr val="black"/>
                </a:solidFill>
                <a:ea typeface="Times New Roman" panose="02020603050405020304" pitchFamily="18" charset="0"/>
                <a:cs typeface="Mangal"/>
              </a:rPr>
              <a:t>100% </a:t>
            </a:r>
            <a:r>
              <a:rPr lang="en-US" sz="1500" b="1" kern="12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Mangal"/>
              </a:rPr>
              <a:t>mapped against approvals</a:t>
            </a:r>
            <a:endParaRPr lang="en-IN" sz="1500" b="1" kern="1200" dirty="0">
              <a:solidFill>
                <a:prstClr val="black"/>
              </a:solidFill>
              <a:latin typeface="Calibri" panose="020F0502020204030204"/>
              <a:ea typeface="Times New Roman" panose="02020603050405020304" pitchFamily="18" charset="0"/>
              <a:cs typeface="Mang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2C6728-5EF2-4069-AF93-8999C03F08DB}"/>
              </a:ext>
            </a:extLst>
          </p:cNvPr>
          <p:cNvSpPr/>
          <p:nvPr/>
        </p:nvSpPr>
        <p:spPr>
          <a:xfrm>
            <a:off x="0" y="1384617"/>
            <a:ext cx="9144000" cy="3179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  <a:defRPr/>
            </a:pPr>
            <a:r>
              <a:rPr lang="en-US" sz="1500" b="1" dirty="0">
                <a:solidFill>
                  <a:prstClr val="black"/>
                </a:solidFill>
                <a:ea typeface="Times New Roman" panose="02020603050405020304" pitchFamily="18" charset="0"/>
                <a:cs typeface="Mangal"/>
              </a:rPr>
              <a:t>Gap of Approval against Resource Envelope – Rs.5.16 Cr</a:t>
            </a:r>
            <a:endParaRPr lang="en-US" sz="1500" b="1" baseline="35000" dirty="0">
              <a:solidFill>
                <a:prstClr val="black"/>
              </a:solidFill>
              <a:ea typeface="Times New Roman" panose="02020603050405020304" pitchFamily="18" charset="0"/>
              <a:cs typeface="Mang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349A56-788F-4C04-A00C-367DD1B4F53E}"/>
              </a:ext>
            </a:extLst>
          </p:cNvPr>
          <p:cNvSpPr/>
          <p:nvPr/>
        </p:nvSpPr>
        <p:spPr>
          <a:xfrm>
            <a:off x="6936377" y="302197"/>
            <a:ext cx="2207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IN" sz="900" b="1" i="1" dirty="0">
                <a:solidFill>
                  <a:schemeClr val="bg1"/>
                </a:solidFill>
              </a:rPr>
              <a:t>(As per NHM PMS Portal</a:t>
            </a:r>
            <a:r>
              <a:rPr lang="en-US" sz="900" b="1" i="1" kern="1200" dirty="0">
                <a:solidFill>
                  <a:prstClr val="white"/>
                </a:solidFill>
                <a:latin typeface="Calibri" panose="020F0502020204030204"/>
              </a:rPr>
              <a:t> on </a:t>
            </a:r>
            <a:r>
              <a:rPr lang="en-US" sz="900" b="1" i="1" dirty="0">
                <a:solidFill>
                  <a:prstClr val="white"/>
                </a:solidFill>
                <a:latin typeface="Calibri" panose="020F0502020204030204"/>
              </a:rPr>
              <a:t>19</a:t>
            </a:r>
            <a:r>
              <a:rPr lang="en-US" sz="900" b="1" i="1" kern="1200" baseline="30000" dirty="0" err="1">
                <a:solidFill>
                  <a:prstClr val="white"/>
                </a:solidFill>
                <a:latin typeface="Calibri" panose="020F0502020204030204"/>
              </a:rPr>
              <a:t>th</a:t>
            </a:r>
            <a:r>
              <a:rPr lang="en-US" sz="900" b="1" i="1" kern="1200" baseline="300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900" b="1" i="1" kern="1200" dirty="0">
                <a:solidFill>
                  <a:prstClr val="white"/>
                </a:solidFill>
                <a:latin typeface="Calibri" panose="020F0502020204030204"/>
              </a:rPr>
              <a:t>Sept 2022)</a:t>
            </a:r>
          </a:p>
        </p:txBody>
      </p:sp>
    </p:spTree>
    <p:extLst>
      <p:ext uri="{BB962C8B-B14F-4D97-AF65-F5344CB8AC3E}">
        <p14:creationId xmlns:p14="http://schemas.microsoft.com/office/powerpoint/2010/main" val="3212373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68696B-A215-4697-96BF-054A29B37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400" b="1" dirty="0" err="1"/>
              <a:t>Puducherry</a:t>
            </a:r>
            <a:r>
              <a:rPr lang="en-US" sz="2400" b="1" dirty="0"/>
              <a:t>: </a:t>
            </a:r>
            <a:r>
              <a:rPr lang="en-US" sz="2400" dirty="0"/>
              <a:t>ECRP-II Physical &amp; Financial progress 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283DC82-0E12-457B-9375-57B5D063449A}"/>
              </a:ext>
            </a:extLst>
          </p:cNvPr>
          <p:cNvGraphicFramePr>
            <a:graphicFrameLocks noGrp="1"/>
          </p:cNvGraphicFramePr>
          <p:nvPr/>
        </p:nvGraphicFramePr>
        <p:xfrm>
          <a:off x="128856" y="1848032"/>
          <a:ext cx="8819514" cy="921489"/>
        </p:xfrm>
        <a:graphic>
          <a:graphicData uri="http://schemas.openxmlformats.org/drawingml/2006/table">
            <a:tbl>
              <a:tblPr/>
              <a:tblGrid>
                <a:gridCol w="1093168">
                  <a:extLst>
                    <a:ext uri="{9D8B030D-6E8A-4147-A177-3AD203B41FA5}">
                      <a16:colId xmlns:a16="http://schemas.microsoft.com/office/drawing/2014/main" val="2423839019"/>
                    </a:ext>
                  </a:extLst>
                </a:gridCol>
                <a:gridCol w="855238">
                  <a:extLst>
                    <a:ext uri="{9D8B030D-6E8A-4147-A177-3AD203B41FA5}">
                      <a16:colId xmlns:a16="http://schemas.microsoft.com/office/drawing/2014/main" val="3270582133"/>
                    </a:ext>
                  </a:extLst>
                </a:gridCol>
                <a:gridCol w="1139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40">
                  <a:extLst>
                    <a:ext uri="{9D8B030D-6E8A-4147-A177-3AD203B41FA5}">
                      <a16:colId xmlns:a16="http://schemas.microsoft.com/office/drawing/2014/main" val="597735712"/>
                    </a:ext>
                  </a:extLst>
                </a:gridCol>
                <a:gridCol w="952483">
                  <a:extLst>
                    <a:ext uri="{9D8B030D-6E8A-4147-A177-3AD203B41FA5}">
                      <a16:colId xmlns:a16="http://schemas.microsoft.com/office/drawing/2014/main" val="3033370675"/>
                    </a:ext>
                  </a:extLst>
                </a:gridCol>
                <a:gridCol w="895440">
                  <a:extLst>
                    <a:ext uri="{9D8B030D-6E8A-4147-A177-3AD203B41FA5}">
                      <a16:colId xmlns:a16="http://schemas.microsoft.com/office/drawing/2014/main" val="2239833114"/>
                    </a:ext>
                  </a:extLst>
                </a:gridCol>
                <a:gridCol w="10614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089">
                  <a:extLst>
                    <a:ext uri="{9D8B030D-6E8A-4147-A177-3AD203B41FA5}">
                      <a16:colId xmlns:a16="http://schemas.microsoft.com/office/drawing/2014/main" val="1341343404"/>
                    </a:ext>
                  </a:extLst>
                </a:gridCol>
                <a:gridCol w="809420">
                  <a:extLst>
                    <a:ext uri="{9D8B030D-6E8A-4147-A177-3AD203B41FA5}">
                      <a16:colId xmlns:a16="http://schemas.microsoft.com/office/drawing/2014/main" val="2832034187"/>
                    </a:ext>
                  </a:extLst>
                </a:gridCol>
                <a:gridCol w="740697">
                  <a:extLst>
                    <a:ext uri="{9D8B030D-6E8A-4147-A177-3AD203B41FA5}">
                      <a16:colId xmlns:a16="http://schemas.microsoft.com/office/drawing/2014/main" val="945093058"/>
                    </a:ext>
                  </a:extLst>
                </a:gridCol>
                <a:gridCol w="11517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068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ICU/HDU Beds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O</a:t>
                      </a:r>
                      <a:r>
                        <a:rPr lang="en-US" sz="12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Supported Beds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Pediatric ICU/HDU*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178752"/>
                  </a:ext>
                </a:extLst>
              </a:tr>
              <a:tr h="3162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700250"/>
                  </a:ext>
                </a:extLst>
              </a:tr>
              <a:tr h="30450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I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I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619467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0CD545C-71C2-4753-8C8E-D70508997A52}"/>
              </a:ext>
            </a:extLst>
          </p:cNvPr>
          <p:cNvGraphicFramePr>
            <a:graphicFrameLocks noGrp="1"/>
          </p:cNvGraphicFramePr>
          <p:nvPr/>
        </p:nvGraphicFramePr>
        <p:xfrm>
          <a:off x="142041" y="2863967"/>
          <a:ext cx="8819516" cy="905883"/>
        </p:xfrm>
        <a:graphic>
          <a:graphicData uri="http://schemas.openxmlformats.org/drawingml/2006/table">
            <a:tbl>
              <a:tblPr/>
              <a:tblGrid>
                <a:gridCol w="1328543">
                  <a:extLst>
                    <a:ext uri="{9D8B030D-6E8A-4147-A177-3AD203B41FA5}">
                      <a16:colId xmlns:a16="http://schemas.microsoft.com/office/drawing/2014/main" val="2009508217"/>
                    </a:ext>
                  </a:extLst>
                </a:gridCol>
                <a:gridCol w="1248829">
                  <a:extLst>
                    <a:ext uri="{9D8B030D-6E8A-4147-A177-3AD203B41FA5}">
                      <a16:colId xmlns:a16="http://schemas.microsoft.com/office/drawing/2014/main" val="1256177038"/>
                    </a:ext>
                  </a:extLst>
                </a:gridCol>
                <a:gridCol w="1692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453">
                  <a:extLst>
                    <a:ext uri="{9D8B030D-6E8A-4147-A177-3AD203B41FA5}">
                      <a16:colId xmlns:a16="http://schemas.microsoft.com/office/drawing/2014/main" val="958555327"/>
                    </a:ext>
                  </a:extLst>
                </a:gridCol>
                <a:gridCol w="1621218">
                  <a:extLst>
                    <a:ext uri="{9D8B030D-6E8A-4147-A177-3AD203B41FA5}">
                      <a16:colId xmlns:a16="http://schemas.microsoft.com/office/drawing/2014/main" val="3504439303"/>
                    </a:ext>
                  </a:extLst>
                </a:gridCol>
                <a:gridCol w="1586396">
                  <a:extLst>
                    <a:ext uri="{9D8B030D-6E8A-4147-A177-3AD203B41FA5}">
                      <a16:colId xmlns:a16="http://schemas.microsoft.com/office/drawing/2014/main" val="96497499"/>
                    </a:ext>
                  </a:extLst>
                </a:gridCol>
                <a:gridCol w="12886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068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Tele-Consultation Hubs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Tele-Consultation Spokes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178752"/>
                  </a:ext>
                </a:extLst>
              </a:tr>
              <a:tr h="3006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700250"/>
                  </a:ext>
                </a:extLst>
              </a:tr>
              <a:tr h="30450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I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619467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F6605AC9-60ED-4651-A520-E486F2510B00}"/>
              </a:ext>
            </a:extLst>
          </p:cNvPr>
          <p:cNvGraphicFramePr>
            <a:graphicFrameLocks noGrp="1"/>
          </p:cNvGraphicFramePr>
          <p:nvPr/>
        </p:nvGraphicFramePr>
        <p:xfrm>
          <a:off x="142042" y="3864296"/>
          <a:ext cx="8819519" cy="905883"/>
        </p:xfrm>
        <a:graphic>
          <a:graphicData uri="http://schemas.openxmlformats.org/drawingml/2006/table">
            <a:tbl>
              <a:tblPr/>
              <a:tblGrid>
                <a:gridCol w="824732">
                  <a:extLst>
                    <a:ext uri="{9D8B030D-6E8A-4147-A177-3AD203B41FA5}">
                      <a16:colId xmlns:a16="http://schemas.microsoft.com/office/drawing/2014/main" val="2423839019"/>
                    </a:ext>
                  </a:extLst>
                </a:gridCol>
                <a:gridCol w="841140">
                  <a:extLst>
                    <a:ext uri="{9D8B030D-6E8A-4147-A177-3AD203B41FA5}">
                      <a16:colId xmlns:a16="http://schemas.microsoft.com/office/drawing/2014/main" val="3270582133"/>
                    </a:ext>
                  </a:extLst>
                </a:gridCol>
                <a:gridCol w="1130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361">
                  <a:extLst>
                    <a:ext uri="{9D8B030D-6E8A-4147-A177-3AD203B41FA5}">
                      <a16:colId xmlns:a16="http://schemas.microsoft.com/office/drawing/2014/main" val="2159337059"/>
                    </a:ext>
                  </a:extLst>
                </a:gridCol>
                <a:gridCol w="870509">
                  <a:extLst>
                    <a:ext uri="{9D8B030D-6E8A-4147-A177-3AD203B41FA5}">
                      <a16:colId xmlns:a16="http://schemas.microsoft.com/office/drawing/2014/main" val="3033370675"/>
                    </a:ext>
                  </a:extLst>
                </a:gridCol>
                <a:gridCol w="1038503">
                  <a:extLst>
                    <a:ext uri="{9D8B030D-6E8A-4147-A177-3AD203B41FA5}">
                      <a16:colId xmlns:a16="http://schemas.microsoft.com/office/drawing/2014/main" val="2239833114"/>
                    </a:ext>
                  </a:extLst>
                </a:gridCol>
                <a:gridCol w="10079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088">
                  <a:extLst>
                    <a:ext uri="{9D8B030D-6E8A-4147-A177-3AD203B41FA5}">
                      <a16:colId xmlns:a16="http://schemas.microsoft.com/office/drawing/2014/main" val="3276398185"/>
                    </a:ext>
                  </a:extLst>
                </a:gridCol>
                <a:gridCol w="992686">
                  <a:extLst>
                    <a:ext uri="{9D8B030D-6E8A-4147-A177-3AD203B41FA5}">
                      <a16:colId xmlns:a16="http://schemas.microsoft.com/office/drawing/2014/main" val="2832034187"/>
                    </a:ext>
                  </a:extLst>
                </a:gridCol>
                <a:gridCol w="878146">
                  <a:extLst>
                    <a:ext uri="{9D8B030D-6E8A-4147-A177-3AD203B41FA5}">
                      <a16:colId xmlns:a16="http://schemas.microsoft.com/office/drawing/2014/main" val="945093058"/>
                    </a:ext>
                  </a:extLst>
                </a:gridCol>
                <a:gridCol w="10982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068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LMO Storage Tanks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MGPS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 Strengthening for RT-PCR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178752"/>
                  </a:ext>
                </a:extLst>
              </a:tr>
              <a:tr h="3006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Progress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50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I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I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61946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F2C6728-5EF2-4069-AF93-8999C03F08DB}"/>
              </a:ext>
            </a:extLst>
          </p:cNvPr>
          <p:cNvSpPr/>
          <p:nvPr/>
        </p:nvSpPr>
        <p:spPr>
          <a:xfrm>
            <a:off x="1" y="641984"/>
            <a:ext cx="9144000" cy="3234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  <a:defRPr/>
            </a:pPr>
            <a:r>
              <a:rPr lang="en-US" sz="1500" b="1" kern="12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Mangal"/>
              </a:rPr>
              <a:t>Total Expenditure - </a:t>
            </a:r>
            <a:r>
              <a:rPr lang="en-US" sz="1500" b="1" dirty="0">
                <a:solidFill>
                  <a:prstClr val="black"/>
                </a:solidFill>
                <a:ea typeface="Times New Roman" panose="02020603050405020304" pitchFamily="18" charset="0"/>
                <a:cs typeface="Mangal"/>
              </a:rPr>
              <a:t>30.62%</a:t>
            </a:r>
            <a:endParaRPr lang="en-IN" sz="1500" b="1" kern="1200" dirty="0">
              <a:solidFill>
                <a:prstClr val="black"/>
              </a:solidFill>
              <a:latin typeface="Calibri" panose="020F0502020204030204"/>
              <a:ea typeface="Times New Roman" panose="02020603050405020304" pitchFamily="18" charset="0"/>
              <a:cs typeface="Mang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968AB8-06EC-4C5D-8FC8-8C822A948452}"/>
              </a:ext>
            </a:extLst>
          </p:cNvPr>
          <p:cNvSpPr txBox="1"/>
          <p:nvPr/>
        </p:nvSpPr>
        <p:spPr>
          <a:xfrm>
            <a:off x="128855" y="4822159"/>
            <a:ext cx="315507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IN" sz="1050" b="1" i="1" dirty="0">
                <a:solidFill>
                  <a:srgbClr val="002060"/>
                </a:solidFill>
                <a:latin typeface="+mn-lt"/>
              </a:rPr>
              <a:t>* </a:t>
            </a:r>
            <a:r>
              <a:rPr lang="en-US" sz="1050" b="1" i="1" dirty="0">
                <a:solidFill>
                  <a:srgbClr val="002060"/>
                </a:solidFill>
                <a:latin typeface="+mn-lt"/>
              </a:rPr>
              <a:t>These beds are a subset of Total ICU/HDU Beds</a:t>
            </a:r>
            <a:endParaRPr lang="en-IN" sz="105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2C6728-5EF2-4069-AF93-8999C03F08DB}"/>
              </a:ext>
            </a:extLst>
          </p:cNvPr>
          <p:cNvSpPr/>
          <p:nvPr/>
        </p:nvSpPr>
        <p:spPr>
          <a:xfrm>
            <a:off x="0" y="1013874"/>
            <a:ext cx="9144000" cy="3234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  <a:defRPr/>
            </a:pPr>
            <a:r>
              <a:rPr lang="en-US" sz="1500" b="1" dirty="0">
                <a:solidFill>
                  <a:prstClr val="black"/>
                </a:solidFill>
                <a:ea typeface="Times New Roman" panose="02020603050405020304" pitchFamily="18" charset="0"/>
                <a:cs typeface="Mangal"/>
              </a:rPr>
              <a:t>100% </a:t>
            </a:r>
            <a:r>
              <a:rPr lang="en-US" sz="1500" b="1" kern="12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Mangal"/>
              </a:rPr>
              <a:t>mapped against approvals</a:t>
            </a:r>
            <a:endParaRPr lang="en-IN" sz="1500" b="1" kern="1200" dirty="0">
              <a:solidFill>
                <a:prstClr val="black"/>
              </a:solidFill>
              <a:latin typeface="Calibri" panose="020F0502020204030204"/>
              <a:ea typeface="Times New Roman" panose="02020603050405020304" pitchFamily="18" charset="0"/>
              <a:cs typeface="Mang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2C6728-5EF2-4069-AF93-8999C03F08DB}"/>
              </a:ext>
            </a:extLst>
          </p:cNvPr>
          <p:cNvSpPr/>
          <p:nvPr/>
        </p:nvSpPr>
        <p:spPr>
          <a:xfrm>
            <a:off x="0" y="1384617"/>
            <a:ext cx="9144000" cy="3179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  <a:defRPr/>
            </a:pPr>
            <a:r>
              <a:rPr lang="en-US" sz="1500" b="1" dirty="0">
                <a:solidFill>
                  <a:prstClr val="black"/>
                </a:solidFill>
                <a:ea typeface="Times New Roman" panose="02020603050405020304" pitchFamily="18" charset="0"/>
                <a:cs typeface="Mangal"/>
              </a:rPr>
              <a:t>Gap of Approval against Resource Envelope – NIL / Rs.1.81 Cr Pendency of State Share to SHS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349A56-788F-4C04-A00C-367DD1B4F53E}"/>
              </a:ext>
            </a:extLst>
          </p:cNvPr>
          <p:cNvSpPr/>
          <p:nvPr/>
        </p:nvSpPr>
        <p:spPr>
          <a:xfrm>
            <a:off x="6936377" y="302197"/>
            <a:ext cx="2207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IN" sz="900" b="1" i="1" dirty="0">
                <a:solidFill>
                  <a:schemeClr val="bg1"/>
                </a:solidFill>
              </a:rPr>
              <a:t>(As per NHM PMS Portal</a:t>
            </a:r>
            <a:r>
              <a:rPr lang="en-US" sz="900" b="1" i="1" kern="1200" dirty="0">
                <a:solidFill>
                  <a:prstClr val="white"/>
                </a:solidFill>
                <a:latin typeface="Calibri" panose="020F0502020204030204"/>
              </a:rPr>
              <a:t> on </a:t>
            </a:r>
            <a:r>
              <a:rPr lang="en-US" sz="900" b="1" i="1" dirty="0">
                <a:solidFill>
                  <a:prstClr val="white"/>
                </a:solidFill>
                <a:latin typeface="Calibri" panose="020F0502020204030204"/>
              </a:rPr>
              <a:t>19</a:t>
            </a:r>
            <a:r>
              <a:rPr lang="en-US" sz="900" b="1" i="1" kern="1200" baseline="30000" dirty="0" err="1">
                <a:solidFill>
                  <a:prstClr val="white"/>
                </a:solidFill>
                <a:latin typeface="Calibri" panose="020F0502020204030204"/>
              </a:rPr>
              <a:t>th</a:t>
            </a:r>
            <a:r>
              <a:rPr lang="en-US" sz="900" b="1" i="1" kern="1200" baseline="300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900" b="1" i="1" kern="1200" dirty="0">
                <a:solidFill>
                  <a:prstClr val="white"/>
                </a:solidFill>
                <a:latin typeface="Calibri" panose="020F0502020204030204"/>
              </a:rPr>
              <a:t>Sept 2022)</a:t>
            </a:r>
          </a:p>
        </p:txBody>
      </p:sp>
    </p:spTree>
    <p:extLst>
      <p:ext uri="{BB962C8B-B14F-4D97-AF65-F5344CB8AC3E}">
        <p14:creationId xmlns:p14="http://schemas.microsoft.com/office/powerpoint/2010/main" val="3281267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41C4-6B37-7531-BCEB-D7B7FEEB9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5" y="0"/>
            <a:ext cx="9057861" cy="46818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IN" sz="1800" b="1" dirty="0">
                <a:latin typeface="Cambria" panose="02040503050406030204" pitchFamily="18" charset="0"/>
                <a:ea typeface="Cambria" panose="02040503050406030204" pitchFamily="18" charset="0"/>
              </a:rPr>
              <a:t>Status of ABHA 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142BC6-9E28-7713-564E-BDE253973DB8}"/>
              </a:ext>
            </a:extLst>
          </p:cNvPr>
          <p:cNvSpPr txBox="1"/>
          <p:nvPr/>
        </p:nvSpPr>
        <p:spPr>
          <a:xfrm>
            <a:off x="6679095" y="191184"/>
            <a:ext cx="2544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 As on 19/September/2022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3A26E9-3707-433B-A3CC-4F06D381C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485328"/>
              </p:ext>
            </p:extLst>
          </p:nvPr>
        </p:nvGraphicFramePr>
        <p:xfrm>
          <a:off x="86140" y="682487"/>
          <a:ext cx="8958470" cy="43334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6372">
                  <a:extLst>
                    <a:ext uri="{9D8B030D-6E8A-4147-A177-3AD203B41FA5}">
                      <a16:colId xmlns:a16="http://schemas.microsoft.com/office/drawing/2014/main" val="3197135111"/>
                    </a:ext>
                  </a:extLst>
                </a:gridCol>
                <a:gridCol w="1495275">
                  <a:extLst>
                    <a:ext uri="{9D8B030D-6E8A-4147-A177-3AD203B41FA5}">
                      <a16:colId xmlns:a16="http://schemas.microsoft.com/office/drawing/2014/main" val="3686440780"/>
                    </a:ext>
                  </a:extLst>
                </a:gridCol>
                <a:gridCol w="2033130">
                  <a:extLst>
                    <a:ext uri="{9D8B030D-6E8A-4147-A177-3AD203B41FA5}">
                      <a16:colId xmlns:a16="http://schemas.microsoft.com/office/drawing/2014/main" val="2756641898"/>
                    </a:ext>
                  </a:extLst>
                </a:gridCol>
                <a:gridCol w="1517323">
                  <a:extLst>
                    <a:ext uri="{9D8B030D-6E8A-4147-A177-3AD203B41FA5}">
                      <a16:colId xmlns:a16="http://schemas.microsoft.com/office/drawing/2014/main" val="3841731829"/>
                    </a:ext>
                  </a:extLst>
                </a:gridCol>
                <a:gridCol w="1956370">
                  <a:extLst>
                    <a:ext uri="{9D8B030D-6E8A-4147-A177-3AD203B41FA5}">
                      <a16:colId xmlns:a16="http://schemas.microsoft.com/office/drawing/2014/main" val="3869988421"/>
                    </a:ext>
                  </a:extLst>
                </a:gridCol>
              </a:tblGrid>
              <a:tr h="7436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STATE/UT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ABHA Generated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HPR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Health Professionals Registry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HFR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Health Facility Registry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Health Records linked with ABHA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608042"/>
                  </a:ext>
                </a:extLst>
              </a:tr>
              <a:tr h="512837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A&amp;I</a:t>
                      </a:r>
                      <a:endParaRPr lang="en-IN" sz="1600" dirty="0">
                        <a:effectLst/>
                        <a:latin typeface="Google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4,22,695</a:t>
                      </a:r>
                      <a:endParaRPr lang="en-IN" sz="1600">
                        <a:effectLst/>
                        <a:latin typeface="Google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361</a:t>
                      </a:r>
                      <a:endParaRPr lang="en-IN" sz="1600">
                        <a:effectLst/>
                        <a:latin typeface="Google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221</a:t>
                      </a:r>
                      <a:endParaRPr lang="en-IN" sz="1600">
                        <a:effectLst/>
                        <a:latin typeface="Google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11,236</a:t>
                      </a:r>
                      <a:endParaRPr lang="en-IN" sz="1600">
                        <a:effectLst/>
                        <a:latin typeface="Google San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1940826"/>
                  </a:ext>
                </a:extLst>
              </a:tr>
              <a:tr h="512837"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Maharashtra</a:t>
                      </a:r>
                      <a:endParaRPr lang="en-IN" sz="1600">
                        <a:effectLst/>
                        <a:latin typeface="Google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1,49,39,481</a:t>
                      </a:r>
                      <a:endParaRPr lang="en-IN" sz="1600">
                        <a:effectLst/>
                        <a:latin typeface="Google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3,790</a:t>
                      </a:r>
                      <a:endParaRPr lang="en-IN" sz="1600">
                        <a:effectLst/>
                        <a:latin typeface="Google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12,848</a:t>
                      </a:r>
                      <a:endParaRPr lang="en-IN" sz="1600">
                        <a:effectLst/>
                        <a:latin typeface="Google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861</a:t>
                      </a:r>
                      <a:endParaRPr lang="en-IN" sz="1600">
                        <a:effectLst/>
                        <a:latin typeface="Google San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3520793"/>
                  </a:ext>
                </a:extLst>
              </a:tr>
              <a:tr h="512837"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Tamil Nadu</a:t>
                      </a:r>
                      <a:endParaRPr lang="en-IN" sz="1600">
                        <a:effectLst/>
                        <a:latin typeface="Google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32,07,318</a:t>
                      </a:r>
                      <a:endParaRPr lang="en-IN" sz="1600">
                        <a:effectLst/>
                        <a:latin typeface="Google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73</a:t>
                      </a:r>
                      <a:endParaRPr lang="en-IN" sz="1600">
                        <a:effectLst/>
                        <a:latin typeface="Google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0</a:t>
                      </a:r>
                      <a:endParaRPr lang="en-IN" sz="1600">
                        <a:effectLst/>
                        <a:latin typeface="Google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1,284</a:t>
                      </a:r>
                      <a:endParaRPr lang="en-IN" sz="1600">
                        <a:effectLst/>
                        <a:latin typeface="Google San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3451630"/>
                  </a:ext>
                </a:extLst>
              </a:tr>
              <a:tr h="512837"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Karnataka</a:t>
                      </a:r>
                      <a:endParaRPr lang="en-IN" sz="1600">
                        <a:effectLst/>
                        <a:latin typeface="Google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85,24,718</a:t>
                      </a:r>
                      <a:endParaRPr lang="en-IN" sz="1600">
                        <a:effectLst/>
                        <a:latin typeface="Google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20,321</a:t>
                      </a:r>
                      <a:endParaRPr lang="en-IN" sz="1600">
                        <a:effectLst/>
                        <a:latin typeface="Google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19,316</a:t>
                      </a:r>
                      <a:endParaRPr lang="en-IN" sz="1600">
                        <a:effectLst/>
                        <a:latin typeface="Google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1,09,671</a:t>
                      </a:r>
                      <a:endParaRPr lang="en-IN" sz="1600">
                        <a:effectLst/>
                        <a:latin typeface="Google San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4941643"/>
                  </a:ext>
                </a:extLst>
              </a:tr>
              <a:tr h="512837"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Kerala</a:t>
                      </a:r>
                      <a:endParaRPr lang="en-IN" sz="1600">
                        <a:effectLst/>
                        <a:latin typeface="Google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1,30,78,814</a:t>
                      </a:r>
                      <a:endParaRPr lang="en-IN" sz="1600">
                        <a:effectLst/>
                        <a:latin typeface="Google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11</a:t>
                      </a:r>
                      <a:endParaRPr lang="en-IN" sz="1600">
                        <a:effectLst/>
                        <a:latin typeface="Google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0</a:t>
                      </a:r>
                      <a:endParaRPr lang="en-IN" sz="1600">
                        <a:effectLst/>
                        <a:latin typeface="Google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94</a:t>
                      </a:r>
                      <a:endParaRPr lang="en-IN" sz="1600">
                        <a:effectLst/>
                        <a:latin typeface="Google San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9914701"/>
                  </a:ext>
                </a:extLst>
              </a:tr>
              <a:tr h="512837"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Puducherry</a:t>
                      </a:r>
                      <a:endParaRPr lang="en-IN" sz="1600">
                        <a:effectLst/>
                        <a:latin typeface="Google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8,78,281</a:t>
                      </a:r>
                      <a:endParaRPr lang="en-IN" sz="1600">
                        <a:effectLst/>
                        <a:latin typeface="Google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1,797</a:t>
                      </a:r>
                      <a:endParaRPr lang="en-IN" sz="1600">
                        <a:effectLst/>
                        <a:latin typeface="Google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373</a:t>
                      </a:r>
                      <a:endParaRPr lang="en-IN" sz="1600">
                        <a:effectLst/>
                        <a:latin typeface="Google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0</a:t>
                      </a:r>
                      <a:endParaRPr lang="en-IN" sz="1600" dirty="0">
                        <a:effectLst/>
                        <a:latin typeface="Google San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1974625"/>
                  </a:ext>
                </a:extLst>
              </a:tr>
              <a:tr h="512837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96942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310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9B15C-8D13-4D1A-A8D3-EFE2FFD0B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63" y="883158"/>
            <a:ext cx="2965126" cy="2304295"/>
          </a:xfrm>
        </p:spPr>
        <p:txBody>
          <a:bodyPr spcFirstLastPara="1" vert="horz" wrap="square" lIns="68580" tIns="34290" rIns="68580" bIns="34290" rtlCol="0" anchor="b" anchorCtr="0">
            <a:normAutofit fontScale="90000"/>
          </a:bodyPr>
          <a:lstStyle/>
          <a:p>
            <a:pPr algn="ctr"/>
            <a:r>
              <a:rPr lang="en-US" sz="2325" i="1" dirty="0">
                <a:solidFill>
                  <a:schemeClr val="tx1"/>
                </a:solidFill>
              </a:rPr>
              <a:t>‘</a:t>
            </a:r>
            <a:r>
              <a:rPr lang="en-US" sz="2325" b="1" i="1" u="sng" dirty="0">
                <a:solidFill>
                  <a:srgbClr val="FF0000"/>
                </a:solidFill>
              </a:rPr>
              <a:t>S</a:t>
            </a:r>
            <a:r>
              <a:rPr lang="en-US" sz="2325" b="1" i="1" u="sng" dirty="0">
                <a:solidFill>
                  <a:schemeClr val="tx1"/>
                </a:solidFill>
              </a:rPr>
              <a:t>YSTEMATIC </a:t>
            </a:r>
            <a:r>
              <a:rPr lang="en-US" sz="2325" b="1" i="1" u="sng" dirty="0">
                <a:solidFill>
                  <a:srgbClr val="FF0000"/>
                </a:solidFill>
              </a:rPr>
              <a:t>AS</a:t>
            </a:r>
            <a:r>
              <a:rPr lang="en-US" sz="2325" b="1" i="1" u="sng" dirty="0">
                <a:solidFill>
                  <a:schemeClr val="tx1"/>
                </a:solidFill>
              </a:rPr>
              <a:t>SESSMENT OF </a:t>
            </a:r>
            <a:r>
              <a:rPr lang="en-US" sz="2325" b="1" i="1" u="sng" dirty="0">
                <a:solidFill>
                  <a:srgbClr val="FF0000"/>
                </a:solidFill>
              </a:rPr>
              <a:t>H</a:t>
            </a:r>
            <a:r>
              <a:rPr lang="en-US" sz="2325" b="1" i="1" u="sng" dirty="0">
                <a:solidFill>
                  <a:schemeClr val="tx1"/>
                </a:solidFill>
              </a:rPr>
              <a:t>EALTH C</a:t>
            </a:r>
            <a:r>
              <a:rPr lang="en-US" sz="2325" b="1" i="1" u="sng" dirty="0">
                <a:solidFill>
                  <a:srgbClr val="FF0000"/>
                </a:solidFill>
              </a:rPr>
              <a:t>A</a:t>
            </a:r>
            <a:r>
              <a:rPr lang="en-US" sz="2325" b="1" i="1" u="sng" dirty="0">
                <a:solidFill>
                  <a:schemeClr val="tx1"/>
                </a:solidFill>
              </a:rPr>
              <a:t>RE PROVIDER’S </a:t>
            </a:r>
            <a:r>
              <a:rPr lang="en-US" sz="2325" b="1" i="1" u="sng" dirty="0">
                <a:solidFill>
                  <a:srgbClr val="FF0000"/>
                </a:solidFill>
              </a:rPr>
              <a:t>K</a:t>
            </a:r>
            <a:r>
              <a:rPr lang="en-US" sz="2325" b="1" i="1" u="sng" dirty="0">
                <a:solidFill>
                  <a:schemeClr val="tx1"/>
                </a:solidFill>
              </a:rPr>
              <a:t>NOWLEDGE AND </a:t>
            </a:r>
            <a:r>
              <a:rPr lang="en-US" sz="2325" b="1" i="1" u="sng" dirty="0">
                <a:solidFill>
                  <a:srgbClr val="FF0000"/>
                </a:solidFill>
              </a:rPr>
              <a:t>T</a:t>
            </a:r>
            <a:r>
              <a:rPr lang="en-US" sz="2325" b="1" i="1" u="sng" dirty="0">
                <a:solidFill>
                  <a:schemeClr val="tx1"/>
                </a:solidFill>
              </a:rPr>
              <a:t>RAINING’</a:t>
            </a:r>
            <a:br>
              <a:rPr lang="en-US" sz="2325" b="1" i="1" u="sng" dirty="0">
                <a:solidFill>
                  <a:schemeClr val="tx1"/>
                </a:solidFill>
              </a:rPr>
            </a:br>
            <a:r>
              <a:rPr lang="en-US" sz="2325" b="1" i="1" u="sng" dirty="0">
                <a:solidFill>
                  <a:schemeClr val="tx1"/>
                </a:solidFill>
              </a:rPr>
              <a:t> </a:t>
            </a:r>
            <a:br>
              <a:rPr lang="en-US" sz="2325" b="1" u="sng" dirty="0">
                <a:solidFill>
                  <a:schemeClr val="tx1"/>
                </a:solidFill>
              </a:rPr>
            </a:br>
            <a:r>
              <a:rPr lang="en-US" sz="2325" b="1" u="sng" dirty="0">
                <a:solidFill>
                  <a:srgbClr val="FF0000"/>
                </a:solidFill>
              </a:rPr>
              <a:t>SASHAKT</a:t>
            </a: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3E6BD2A-4F36-0515-7DA3-3387127F9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789" y="23964"/>
            <a:ext cx="6106211" cy="491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35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B11CD-BF39-554F-9EB9-DAA08B3AE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738" y="1073282"/>
            <a:ext cx="3041924" cy="2996937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4A1E0-B029-FB49-8152-D0431B76A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" y="342900"/>
            <a:ext cx="4091940" cy="4549140"/>
          </a:xfrm>
        </p:spPr>
        <p:txBody>
          <a:bodyPr anchor="ctr">
            <a:normAutofit/>
          </a:bodyPr>
          <a:lstStyle/>
          <a:p>
            <a:pPr marL="342900" lvl="1" indent="0">
              <a:lnSpc>
                <a:spcPct val="150000"/>
              </a:lnSpc>
              <a:buClr>
                <a:srgbClr val="002060"/>
              </a:buClr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tool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plan, execute, document, report and monitor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trainings of  healthcare functionaries</a:t>
            </a:r>
          </a:p>
        </p:txBody>
      </p:sp>
    </p:spTree>
    <p:extLst>
      <p:ext uri="{BB962C8B-B14F-4D97-AF65-F5344CB8AC3E}">
        <p14:creationId xmlns:p14="http://schemas.microsoft.com/office/powerpoint/2010/main" val="1708337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F340F-E47E-C0EB-C917-2073062C5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414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latin typeface="Gill Sans MT" panose="020B0502020104020203" pitchFamily="34" charset="0"/>
                <a:ea typeface="Cambria" panose="02040503050406030204" pitchFamily="18" charset="0"/>
              </a:rPr>
              <a:t>Key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DC8DF-9C4E-A8F8-0B88-A75D75B4B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05" y="632710"/>
            <a:ext cx="8992475" cy="4434590"/>
          </a:xfrm>
        </p:spPr>
        <p:txBody>
          <a:bodyPr spcFirstLastPara="1" vert="horz" wrap="square" lIns="68580" tIns="34290" rIns="68580" bIns="34290" rtlCol="0" anchor="t" anchorCtr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IN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Users: U</a:t>
            </a:r>
            <a:r>
              <a:rPr lang="en-IN" sz="180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sers are at National, State and District level (with variable access rights)</a:t>
            </a:r>
          </a:p>
          <a:p>
            <a:pPr>
              <a:lnSpc>
                <a:spcPct val="100000"/>
              </a:lnSpc>
            </a:pPr>
            <a:r>
              <a:rPr lang="en-IN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Participant  Profile</a:t>
            </a:r>
            <a:r>
              <a:rPr lang="en-IN" sz="180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:  Updated details of participants</a:t>
            </a:r>
          </a:p>
          <a:p>
            <a:pPr>
              <a:lnSpc>
                <a:spcPct val="100000"/>
              </a:lnSpc>
            </a:pPr>
            <a:r>
              <a:rPr lang="en-IN" sz="1800" b="1" dirty="0">
                <a:latin typeface="Cambria" panose="02040503050406030204" pitchFamily="18" charset="0"/>
                <a:ea typeface="Cambria" panose="02040503050406030204" pitchFamily="18" charset="0"/>
              </a:rPr>
              <a:t>Participants feedback - </a:t>
            </a:r>
            <a:r>
              <a:rPr lang="en-IN" sz="1800" dirty="0">
                <a:latin typeface="Cambria" panose="02040503050406030204" pitchFamily="18" charset="0"/>
                <a:ea typeface="Cambria" panose="02040503050406030204" pitchFamily="18" charset="0"/>
              </a:rPr>
              <a:t>captures participants' feedback </a:t>
            </a:r>
          </a:p>
          <a:p>
            <a:pPr>
              <a:lnSpc>
                <a:spcPct val="100000"/>
              </a:lnSpc>
            </a:pPr>
            <a:r>
              <a:rPr lang="en-IN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Training Calendar </a:t>
            </a:r>
            <a:r>
              <a:rPr lang="en-IN" sz="180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:  Visualisation of training plan </a:t>
            </a:r>
            <a:endParaRPr lang="en-IN" sz="1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IN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Manage Trainers</a:t>
            </a:r>
            <a:r>
              <a:rPr lang="en-IN" sz="180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: Updated details of trainers</a:t>
            </a:r>
          </a:p>
          <a:p>
            <a:pPr>
              <a:lnSpc>
                <a:spcPct val="100000"/>
              </a:lnSpc>
            </a:pPr>
            <a:r>
              <a:rPr lang="en-IN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Ranking: </a:t>
            </a:r>
            <a:r>
              <a:rPr lang="en-IN" sz="180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State wise ranking based on training status</a:t>
            </a:r>
          </a:p>
          <a:p>
            <a:pPr>
              <a:lnSpc>
                <a:spcPct val="100000"/>
              </a:lnSpc>
            </a:pPr>
            <a:r>
              <a:rPr lang="en-IN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Certificate</a:t>
            </a:r>
            <a:r>
              <a:rPr lang="en-IN" sz="180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: Generate and provide certificates in the designated format</a:t>
            </a:r>
          </a:p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Dashboard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provide progress of the trainings </a:t>
            </a:r>
            <a:endParaRPr lang="en-IN" sz="1800" dirty="0"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8AD0D6"/>
              </a:buClr>
            </a:pPr>
            <a:r>
              <a:rPr lang="en-IN" sz="1800" b="1" dirty="0">
                <a:latin typeface="Cambria" panose="02040503050406030204" pitchFamily="18" charset="0"/>
                <a:ea typeface="Cambria" panose="02040503050406030204" pitchFamily="18" charset="0"/>
                <a:cs typeface="+mj-lt"/>
              </a:rPr>
              <a:t>Participants App login</a:t>
            </a:r>
            <a:r>
              <a:rPr lang="en-IN" sz="1800" dirty="0">
                <a:latin typeface="Cambria" panose="02040503050406030204" pitchFamily="18" charset="0"/>
                <a:ea typeface="Cambria" panose="02040503050406030204" pitchFamily="18" charset="0"/>
                <a:cs typeface="+mj-lt"/>
              </a:rPr>
              <a:t>:</a:t>
            </a:r>
            <a:endParaRPr lang="en-IN" sz="1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  <a:cs typeface="+mj-lt"/>
              </a:rPr>
              <a:t>Participants self-verification.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  <a:cs typeface="+mj-lt"/>
              </a:rPr>
              <a:t>Download training certificate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  <a:cs typeface="+mj-lt"/>
              </a:rPr>
              <a:t>Can view training details or scheduled time.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  <a:cs typeface="+mj-lt"/>
              </a:rPr>
              <a:t>Download training resource materials of each training.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Clr>
                <a:srgbClr val="8AD0D6"/>
              </a:buClr>
              <a:buFont typeface="Wingdings" panose="05000000000000000000" pitchFamily="2" charset="2"/>
              <a:buChar char="ü"/>
            </a:pPr>
            <a:endParaRPr lang="en-IN" sz="1800" dirty="0"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sz="1800" dirty="0"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913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2400" kern="1200">
              <a:solidFill>
                <a:prstClr val="white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7A06067-3865-4678-AFA5-3B68B14F1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888434"/>
            <a:ext cx="9143999" cy="2130502"/>
          </a:xfrm>
          <a:solidFill>
            <a:srgbClr val="002060"/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defRPr/>
            </a:pPr>
            <a:r>
              <a:rPr lang="en-US" sz="4400" dirty="0">
                <a:latin typeface="Cambria" pitchFamily="18" charset="0"/>
                <a:ea typeface="Cambria" pitchFamily="18" charset="0"/>
              </a:rPr>
              <a:t>National Health Mission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008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70E70-498E-724A-A2DB-0FFE1898C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621791"/>
            <a:ext cx="3024801" cy="4294765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Gill Sans MT" panose="020B0502020104020203" pitchFamily="34" charset="0"/>
              </a:rPr>
              <a:t>Integration with AB-HWC portal and state specific portal</a:t>
            </a:r>
            <a:br>
              <a:rPr lang="en-US" sz="3825" b="1" dirty="0">
                <a:solidFill>
                  <a:schemeClr val="bg1"/>
                </a:solidFill>
              </a:rPr>
            </a:br>
            <a:endParaRPr lang="en-US" sz="3825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48F8EB-E312-4389-869D-7DE3B88595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021745"/>
              </p:ext>
            </p:extLst>
          </p:nvPr>
        </p:nvGraphicFramePr>
        <p:xfrm>
          <a:off x="4072592" y="621792"/>
          <a:ext cx="4667217" cy="4589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4908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74051-31EF-E74C-B90F-EE1F9E3D4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688" y="1307806"/>
            <a:ext cx="7861705" cy="283893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latin typeface="Cambria" pitchFamily="18" charset="0"/>
                <a:ea typeface="Cambria" pitchFamily="18" charset="0"/>
              </a:rPr>
              <a:t>Teleconsultation services </a:t>
            </a:r>
            <a:br>
              <a:rPr lang="en-US" b="1" dirty="0">
                <a:latin typeface="Cambria" pitchFamily="18" charset="0"/>
                <a:ea typeface="Cambria" pitchFamily="18" charset="0"/>
              </a:rPr>
            </a:br>
            <a:r>
              <a:rPr lang="en-US" b="1" dirty="0">
                <a:latin typeface="Cambria" pitchFamily="18" charset="0"/>
                <a:ea typeface="Cambria" pitchFamily="18" charset="0"/>
              </a:rPr>
              <a:t>at AB-HWC</a:t>
            </a:r>
            <a:r>
              <a:rPr lang="en-US" b="1" cap="none" dirty="0">
                <a:latin typeface="Cambria" pitchFamily="18" charset="0"/>
                <a:ea typeface="Cambria" pitchFamily="18" charset="0"/>
              </a:rPr>
              <a:t>s</a:t>
            </a:r>
            <a:br>
              <a:rPr lang="en-US" sz="4125" b="1" dirty="0">
                <a:latin typeface="Cambria" pitchFamily="18" charset="0"/>
                <a:ea typeface="Cambria" pitchFamily="18" charset="0"/>
              </a:rPr>
            </a:br>
            <a:br>
              <a:rPr lang="en-US" sz="4125" b="1" dirty="0">
                <a:latin typeface="Cambria" pitchFamily="18" charset="0"/>
                <a:ea typeface="Cambria" pitchFamily="18" charset="0"/>
              </a:rPr>
            </a:br>
            <a:endParaRPr lang="en-US" sz="4125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078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82AC272-DBC1-4ADE-A5AC-2013BD1D77F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82AC272-DBC1-4ADE-A5AC-2013BD1D77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665E02-B1DD-41C5-A5B2-78CDFE951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501283"/>
            <a:ext cx="8929007" cy="4265980"/>
          </a:xfrm>
        </p:spPr>
        <p:txBody>
          <a:bodyPr vert="horz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b="1" u="sng" dirty="0">
                <a:solidFill>
                  <a:srgbClr val="002060"/>
                </a:solidFill>
              </a:rPr>
              <a:t>Preparation</a:t>
            </a:r>
          </a:p>
          <a:p>
            <a:pPr>
              <a:lnSpc>
                <a:spcPct val="100000"/>
              </a:lnSpc>
            </a:pPr>
            <a:r>
              <a:rPr lang="en-US" sz="1500" b="1" dirty="0">
                <a:solidFill>
                  <a:srgbClr val="002060"/>
                </a:solidFill>
              </a:rPr>
              <a:t>Identify Nodal Officer </a:t>
            </a:r>
            <a:r>
              <a:rPr lang="en-US" sz="1500" dirty="0"/>
              <a:t>for monitoring implementation at </a:t>
            </a:r>
            <a:r>
              <a:rPr lang="en-US" sz="1500" b="1" dirty="0">
                <a:solidFill>
                  <a:srgbClr val="002060"/>
                </a:solidFill>
              </a:rPr>
              <a:t>Sate &amp; District level </a:t>
            </a:r>
          </a:p>
          <a:p>
            <a:pPr>
              <a:lnSpc>
                <a:spcPct val="100000"/>
              </a:lnSpc>
            </a:pPr>
            <a:r>
              <a:rPr lang="en-US" sz="1500" b="1" dirty="0">
                <a:solidFill>
                  <a:srgbClr val="002060"/>
                </a:solidFill>
              </a:rPr>
              <a:t>Conducting Gap Analysis </a:t>
            </a:r>
            <a:r>
              <a:rPr lang="en-US" sz="1500" dirty="0"/>
              <a:t>at AB-HWCs and Hubs for assessing the available infrastructure </a:t>
            </a:r>
          </a:p>
          <a:p>
            <a:pPr>
              <a:lnSpc>
                <a:spcPct val="100000"/>
              </a:lnSpc>
            </a:pPr>
            <a:r>
              <a:rPr lang="en-US" sz="1500" b="1" dirty="0">
                <a:solidFill>
                  <a:srgbClr val="002060"/>
                </a:solidFill>
              </a:rPr>
              <a:t>Finalization of location/space </a:t>
            </a:r>
            <a:r>
              <a:rPr lang="en-US" sz="1500" dirty="0"/>
              <a:t>in the shortlisted AB-HWCs and Hubs for </a:t>
            </a:r>
            <a:r>
              <a:rPr lang="en-US" sz="1500" b="1" dirty="0">
                <a:solidFill>
                  <a:srgbClr val="002060"/>
                </a:solidFill>
              </a:rPr>
              <a:t>housing equipment and providing furniture</a:t>
            </a:r>
            <a:r>
              <a:rPr lang="en-US" sz="1500" dirty="0"/>
              <a:t> </a:t>
            </a:r>
          </a:p>
          <a:p>
            <a:pPr>
              <a:lnSpc>
                <a:spcPct val="100000"/>
              </a:lnSpc>
            </a:pPr>
            <a:r>
              <a:rPr lang="en-US" sz="1500" b="1" dirty="0">
                <a:solidFill>
                  <a:srgbClr val="002060"/>
                </a:solidFill>
              </a:rPr>
              <a:t>Ensuring required internet bandwidth </a:t>
            </a:r>
            <a:r>
              <a:rPr lang="en-US" sz="1500" dirty="0"/>
              <a:t>at </a:t>
            </a:r>
            <a:r>
              <a:rPr lang="en-US" sz="1500" b="1" dirty="0">
                <a:solidFill>
                  <a:srgbClr val="002060"/>
                </a:solidFill>
              </a:rPr>
              <a:t>HUB and Spokes (HWCs)</a:t>
            </a:r>
          </a:p>
          <a:p>
            <a:pPr>
              <a:lnSpc>
                <a:spcPct val="100000"/>
              </a:lnSpc>
            </a:pPr>
            <a:r>
              <a:rPr lang="en-US" sz="1500" b="1" dirty="0">
                <a:solidFill>
                  <a:srgbClr val="002060"/>
                </a:solidFill>
              </a:rPr>
              <a:t>Training of Human Resources</a:t>
            </a:r>
            <a:r>
              <a:rPr lang="en-US" sz="1500" dirty="0"/>
              <a:t> for teleconsultation services</a:t>
            </a:r>
          </a:p>
          <a:p>
            <a:pPr>
              <a:lnSpc>
                <a:spcPct val="100000"/>
              </a:lnSpc>
            </a:pPr>
            <a:r>
              <a:rPr lang="en-US" sz="1500" b="1" dirty="0">
                <a:solidFill>
                  <a:srgbClr val="002060"/>
                </a:solidFill>
              </a:rPr>
              <a:t>IEC activities </a:t>
            </a:r>
            <a:r>
              <a:rPr lang="en-US" sz="1500" dirty="0"/>
              <a:t>for maximum participation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b="1" u="sng" dirty="0">
                <a:solidFill>
                  <a:srgbClr val="002060"/>
                </a:solidFill>
              </a:rPr>
              <a:t>Monitoring</a:t>
            </a:r>
            <a:endParaRPr lang="en-US" sz="1350" b="1" u="sng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500" dirty="0"/>
              <a:t>Identify </a:t>
            </a:r>
            <a:r>
              <a:rPr lang="en-US" sz="1500" b="1" dirty="0">
                <a:solidFill>
                  <a:srgbClr val="002060"/>
                </a:solidFill>
              </a:rPr>
              <a:t>less or non-performing SHC-HWCs and PHCs</a:t>
            </a:r>
            <a:r>
              <a:rPr lang="en-US" sz="1500" dirty="0"/>
              <a:t> under tele-consultation and </a:t>
            </a:r>
            <a:r>
              <a:rPr lang="en-US" sz="1500" b="1" dirty="0">
                <a:solidFill>
                  <a:srgbClr val="002060"/>
                </a:solidFill>
              </a:rPr>
              <a:t>handholding the concerned CHOs and Medical Officers </a:t>
            </a:r>
            <a:r>
              <a:rPr lang="en-US" sz="1500" dirty="0"/>
              <a:t>to ensure service provision</a:t>
            </a:r>
          </a:p>
          <a:p>
            <a:pPr>
              <a:lnSpc>
                <a:spcPct val="100000"/>
              </a:lnSpc>
            </a:pPr>
            <a:r>
              <a:rPr lang="en-US" sz="1500" b="1" dirty="0">
                <a:solidFill>
                  <a:srgbClr val="002060"/>
                </a:solidFill>
              </a:rPr>
              <a:t>For continuous monitoring of the project, a Dashboard will be developed </a:t>
            </a:r>
            <a:r>
              <a:rPr lang="en-US" sz="1500" dirty="0"/>
              <a:t>for various levels (District/State/Centre) and integrated with AB-HWC Portal</a:t>
            </a:r>
          </a:p>
          <a:p>
            <a:pPr>
              <a:lnSpc>
                <a:spcPct val="100000"/>
              </a:lnSpc>
            </a:pPr>
            <a:r>
              <a:rPr lang="en-US" sz="1500" b="1" dirty="0">
                <a:solidFill>
                  <a:srgbClr val="002060"/>
                </a:solidFill>
              </a:rPr>
              <a:t>Weekly review in terms of quantity and quality</a:t>
            </a:r>
            <a:r>
              <a:rPr lang="en-US" sz="1500" dirty="0"/>
              <a:t> of </a:t>
            </a:r>
            <a:r>
              <a:rPr lang="en-US" sz="1500" b="1" dirty="0">
                <a:solidFill>
                  <a:srgbClr val="002060"/>
                </a:solidFill>
              </a:rPr>
              <a:t>Tele-Medicine services rendered at facility level</a:t>
            </a:r>
          </a:p>
          <a:p>
            <a:pPr>
              <a:lnSpc>
                <a:spcPct val="110000"/>
              </a:lnSpc>
            </a:pPr>
            <a:endParaRPr lang="en-US" sz="135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F82120-E88E-4799-A09D-8D8F43C3A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buSzTx/>
              <a:defRPr/>
            </a:pPr>
            <a:fld id="{D60A4148-0428-4C59-A367-E0A00B4778C2}" type="slidenum">
              <a:rPr lang="en-IN" kern="120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>
                <a:buClrTx/>
                <a:buSzTx/>
                <a:defRPr/>
              </a:pPr>
              <a:t>32</a:t>
            </a:fld>
            <a:endParaRPr lang="en-I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7CDA79-43F4-4607-9A02-CF8766D95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44" y="1"/>
            <a:ext cx="9144000" cy="389096"/>
          </a:xfrm>
          <a:solidFill>
            <a:schemeClr val="accent5">
              <a:lumMod val="40000"/>
              <a:lumOff val="60000"/>
            </a:schemeClr>
          </a:solidFill>
        </p:spPr>
        <p:txBody>
          <a:bodyPr vert="horz">
            <a:normAutofit fontScale="90000"/>
          </a:bodyPr>
          <a:lstStyle/>
          <a:p>
            <a:pPr algn="ctr"/>
            <a:r>
              <a:rPr lang="en-US" sz="2700" b="1" dirty="0">
                <a:latin typeface="Gill Sans MT" panose="020B0502020104020203" pitchFamily="34" charset="0"/>
              </a:rPr>
              <a:t>Preparation &amp; Monitoring of Teleconsultation Services</a:t>
            </a:r>
          </a:p>
        </p:txBody>
      </p:sp>
    </p:spTree>
    <p:extLst>
      <p:ext uri="{BB962C8B-B14F-4D97-AF65-F5344CB8AC3E}">
        <p14:creationId xmlns:p14="http://schemas.microsoft.com/office/powerpoint/2010/main" val="327059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7DA02D7-EF38-46A7-96AA-7A8C929167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7DA02D7-EF38-46A7-96AA-7A8C929167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" name="Google Shape;348;p2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513633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00000"/>
              </a:lnSpc>
              <a:buClr>
                <a:srgbClr val="000000"/>
              </a:buClr>
              <a:buSzPts val="1800"/>
              <a:defRPr/>
            </a:pPr>
            <a:endParaRPr lang="en-IN" sz="2400" b="1" dirty="0">
              <a:sym typeface="Century Gothic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E5D77D21-B67D-4D58-A898-1EE32E0E8F61}"/>
              </a:ext>
            </a:extLst>
          </p:cNvPr>
          <p:cNvSpPr/>
          <p:nvPr/>
        </p:nvSpPr>
        <p:spPr>
          <a:xfrm>
            <a:off x="169318" y="680825"/>
            <a:ext cx="3344690" cy="2357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r>
              <a:rPr lang="en-IN" sz="1800" b="1" dirty="0">
                <a:solidFill>
                  <a:schemeClr val="accent5">
                    <a:lumMod val="50000"/>
                  </a:schemeClr>
                </a:solidFill>
                <a:ea typeface="+mn-ea"/>
                <a:cs typeface="+mn-cs"/>
              </a:rPr>
              <a:t>Coverage 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4E118D7C-3299-4921-906F-B295AB8A1453}"/>
              </a:ext>
            </a:extLst>
          </p:cNvPr>
          <p:cNvSpPr/>
          <p:nvPr/>
        </p:nvSpPr>
        <p:spPr>
          <a:xfrm>
            <a:off x="3622963" y="666680"/>
            <a:ext cx="2806043" cy="26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r>
              <a:rPr lang="en-IN" sz="1800" b="1" dirty="0">
                <a:solidFill>
                  <a:schemeClr val="accent5">
                    <a:lumMod val="50000"/>
                  </a:schemeClr>
                </a:solidFill>
                <a:ea typeface="+mn-ea"/>
                <a:cs typeface="+mn-cs"/>
              </a:rPr>
              <a:t>Consultations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F049247E-0BE0-4730-8D8F-61C88E1C6862}"/>
              </a:ext>
            </a:extLst>
          </p:cNvPr>
          <p:cNvSpPr/>
          <p:nvPr/>
        </p:nvSpPr>
        <p:spPr>
          <a:xfrm>
            <a:off x="6537960" y="650771"/>
            <a:ext cx="2437769" cy="2704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r>
              <a:rPr lang="en-IN" sz="1800" b="1" dirty="0">
                <a:solidFill>
                  <a:schemeClr val="accent5">
                    <a:lumMod val="50000"/>
                  </a:schemeClr>
                </a:solidFill>
                <a:ea typeface="+mn-ea"/>
                <a:cs typeface="+mn-cs"/>
              </a:rPr>
              <a:t>Infrastructure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6C1E07-EE5D-4DB0-A624-9805559484BB}"/>
              </a:ext>
            </a:extLst>
          </p:cNvPr>
          <p:cNvCxnSpPr/>
          <p:nvPr/>
        </p:nvCxnSpPr>
        <p:spPr>
          <a:xfrm>
            <a:off x="68580" y="2237807"/>
            <a:ext cx="91440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7962A-5192-44CE-BF4E-0E86AFA5D8F5}"/>
              </a:ext>
            </a:extLst>
          </p:cNvPr>
          <p:cNvSpPr/>
          <p:nvPr/>
        </p:nvSpPr>
        <p:spPr>
          <a:xfrm>
            <a:off x="3622964" y="973816"/>
            <a:ext cx="2806042" cy="1220909"/>
          </a:xfrm>
          <a:prstGeom prst="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lvl="1" indent="-257175" defTabSz="685800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IN" sz="1050" b="1" dirty="0">
                <a:solidFill>
                  <a:srgbClr val="29293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5.07+  Crore Consultation </a:t>
            </a:r>
          </a:p>
          <a:p>
            <a:pPr marL="257175" lvl="1" indent="-257175" defTabSz="685800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IN" sz="1050" b="1" dirty="0">
                <a:solidFill>
                  <a:srgbClr val="29293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Highest 3.31 lakhs Consultation/day </a:t>
            </a:r>
            <a:r>
              <a:rPr lang="en-IN" sz="1200" b="1" i="1" dirty="0">
                <a:solidFill>
                  <a:srgbClr val="29293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(on 16 April 22)</a:t>
            </a:r>
            <a:endParaRPr lang="en-IN" sz="1050" b="1" i="1" dirty="0">
              <a:solidFill>
                <a:srgbClr val="29293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B54B1F-DB99-4B64-A01C-5C7DF6F75525}"/>
              </a:ext>
            </a:extLst>
          </p:cNvPr>
          <p:cNvSpPr/>
          <p:nvPr/>
        </p:nvSpPr>
        <p:spPr>
          <a:xfrm>
            <a:off x="169318" y="944881"/>
            <a:ext cx="3344690" cy="1220909"/>
          </a:xfrm>
          <a:prstGeom prst="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lvl="1" indent="-257175" defTabSz="685800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IN" sz="1050" b="1" dirty="0">
                <a:solidFill>
                  <a:srgbClr val="29293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 States/UTs except West Bengal and Nagaland; these states are using state specific application/portal for teleconsultation </a:t>
            </a:r>
          </a:p>
          <a:p>
            <a:pPr marL="257175" lvl="1" indent="-257175" defTabSz="685800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IN" sz="1050" b="1" dirty="0">
                <a:solidFill>
                  <a:srgbClr val="29293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95% +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3EDA86-A069-4378-B6AF-3559907DBE87}"/>
              </a:ext>
            </a:extLst>
          </p:cNvPr>
          <p:cNvSpPr/>
          <p:nvPr/>
        </p:nvSpPr>
        <p:spPr>
          <a:xfrm>
            <a:off x="6537960" y="944881"/>
            <a:ext cx="2436722" cy="1220909"/>
          </a:xfrm>
          <a:prstGeom prst="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57175" lvl="1" indent="-257175" defTabSz="685800">
              <a:buFont typeface="Arial" panose="020B0604020202020204" pitchFamily="34" charset="0"/>
              <a:buChar char="•"/>
              <a:defRPr/>
            </a:pPr>
            <a:r>
              <a:rPr lang="en-IN" sz="1050" b="1" dirty="0">
                <a:solidFill>
                  <a:srgbClr val="29293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11,897 HUBs</a:t>
            </a:r>
          </a:p>
          <a:p>
            <a:pPr marL="257175" lvl="1" indent="-257175" defTabSz="685800">
              <a:buFont typeface="Arial" panose="020B0604020202020204" pitchFamily="34" charset="0"/>
              <a:buChar char="•"/>
              <a:defRPr/>
            </a:pPr>
            <a:r>
              <a:rPr lang="en-IN" sz="1050" b="1" dirty="0">
                <a:solidFill>
                  <a:srgbClr val="29293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1,01,715 (85%) HWCs rolled out teleconsultation services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C88AB37-F251-18B1-6625-6A21CDD933D5}"/>
              </a:ext>
            </a:extLst>
          </p:cNvPr>
          <p:cNvSpPr txBox="1">
            <a:spLocks/>
          </p:cNvSpPr>
          <p:nvPr/>
        </p:nvSpPr>
        <p:spPr>
          <a:xfrm>
            <a:off x="0" y="-81199"/>
            <a:ext cx="9144000" cy="5665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950" b="1" dirty="0">
                <a:latin typeface="Gill Sans MT" panose="020B0502020104020203" pitchFamily="34" charset="0"/>
              </a:rPr>
              <a:t>Current Status-Telemedicine Implementation through e-</a:t>
            </a:r>
            <a:r>
              <a:rPr lang="en-US" sz="1950" b="1" dirty="0" err="1">
                <a:latin typeface="Gill Sans MT" panose="020B0502020104020203" pitchFamily="34" charset="0"/>
              </a:rPr>
              <a:t>Sanjeevani</a:t>
            </a:r>
            <a:r>
              <a:rPr lang="en-US" sz="1950" b="1" dirty="0">
                <a:latin typeface="Gill Sans MT" panose="020B0502020104020203" pitchFamily="34" charset="0"/>
              </a:rPr>
              <a:t>-HWC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E14178-77EC-1920-2651-6D5E6FB4C752}"/>
              </a:ext>
            </a:extLst>
          </p:cNvPr>
          <p:cNvSpPr/>
          <p:nvPr/>
        </p:nvSpPr>
        <p:spPr>
          <a:xfrm>
            <a:off x="117020" y="4815765"/>
            <a:ext cx="481692" cy="253916"/>
          </a:xfrm>
          <a:prstGeom prst="rect">
            <a:avLst/>
          </a:prstGeom>
          <a:solidFill>
            <a:srgbClr val="92D05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E59688-ABE0-EC32-8CC7-3FA5A9EEA916}"/>
              </a:ext>
            </a:extLst>
          </p:cNvPr>
          <p:cNvSpPr txBox="1"/>
          <p:nvPr/>
        </p:nvSpPr>
        <p:spPr>
          <a:xfrm>
            <a:off x="598711" y="4815765"/>
            <a:ext cx="24859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mbria" panose="02040503050406030204" pitchFamily="18" charset="0"/>
                <a:ea typeface="Cambria" panose="02040503050406030204" pitchFamily="18" charset="0"/>
              </a:rPr>
              <a:t>Average &gt;=25 per month</a:t>
            </a:r>
            <a:endParaRPr lang="en-IN" sz="105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D4FA93-A2E7-8870-9A63-F6B85501696A}"/>
              </a:ext>
            </a:extLst>
          </p:cNvPr>
          <p:cNvSpPr/>
          <p:nvPr/>
        </p:nvSpPr>
        <p:spPr>
          <a:xfrm>
            <a:off x="2472147" y="4816806"/>
            <a:ext cx="522514" cy="253916"/>
          </a:xfrm>
          <a:prstGeom prst="rect">
            <a:avLst/>
          </a:prstGeom>
          <a:solidFill>
            <a:srgbClr val="FF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8BD561-CE87-D92A-58A8-D0CDCDFEF124}"/>
              </a:ext>
            </a:extLst>
          </p:cNvPr>
          <p:cNvSpPr txBox="1"/>
          <p:nvPr/>
        </p:nvSpPr>
        <p:spPr>
          <a:xfrm>
            <a:off x="3084615" y="4815690"/>
            <a:ext cx="24859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mbria" panose="02040503050406030204" pitchFamily="18" charset="0"/>
                <a:ea typeface="Cambria" panose="02040503050406030204" pitchFamily="18" charset="0"/>
              </a:rPr>
              <a:t>Average &lt;=9 per month</a:t>
            </a:r>
            <a:endParaRPr lang="en-IN" sz="105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A036488-B2A1-3621-1203-4E14143D3479}"/>
              </a:ext>
              <a:ext uri="{147F2762-F138-4A5C-976F-8EAC2B608ADB}">
                <a16:predDERef xmlns:a16="http://schemas.microsoft.com/office/drawing/2014/main" pred="{B110EB20-A85B-4785-BD1D-9615384BFF90}"/>
              </a:ext>
            </a:extLst>
          </p:cNvPr>
          <p:cNvGraphicFramePr>
            <a:graphicFrameLocks/>
          </p:cNvGraphicFramePr>
          <p:nvPr/>
        </p:nvGraphicFramePr>
        <p:xfrm>
          <a:off x="169319" y="2310895"/>
          <a:ext cx="8805363" cy="2300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57608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7ECE08-E0C4-2A6B-294E-6966DF697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489"/>
            <a:ext cx="9144000" cy="459581"/>
          </a:xfrm>
        </p:spPr>
        <p:txBody>
          <a:bodyPr>
            <a:normAutofit fontScale="90000"/>
          </a:bodyPr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Kerala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0D9068-CB47-2A69-FA74-B21C9DA65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061173"/>
              </p:ext>
            </p:extLst>
          </p:nvPr>
        </p:nvGraphicFramePr>
        <p:xfrm>
          <a:off x="-6626" y="575948"/>
          <a:ext cx="9144001" cy="1912566"/>
        </p:xfrm>
        <a:graphic>
          <a:graphicData uri="http://schemas.openxmlformats.org/drawingml/2006/table">
            <a:tbl>
              <a:tblPr/>
              <a:tblGrid>
                <a:gridCol w="1944846">
                  <a:extLst>
                    <a:ext uri="{9D8B030D-6E8A-4147-A177-3AD203B41FA5}">
                      <a16:colId xmlns:a16="http://schemas.microsoft.com/office/drawing/2014/main" val="2807031140"/>
                    </a:ext>
                  </a:extLst>
                </a:gridCol>
                <a:gridCol w="1310891">
                  <a:extLst>
                    <a:ext uri="{9D8B030D-6E8A-4147-A177-3AD203B41FA5}">
                      <a16:colId xmlns:a16="http://schemas.microsoft.com/office/drawing/2014/main" val="632106049"/>
                    </a:ext>
                  </a:extLst>
                </a:gridCol>
                <a:gridCol w="1364616">
                  <a:extLst>
                    <a:ext uri="{9D8B030D-6E8A-4147-A177-3AD203B41FA5}">
                      <a16:colId xmlns:a16="http://schemas.microsoft.com/office/drawing/2014/main" val="3850804085"/>
                    </a:ext>
                  </a:extLst>
                </a:gridCol>
                <a:gridCol w="1396851">
                  <a:extLst>
                    <a:ext uri="{9D8B030D-6E8A-4147-A177-3AD203B41FA5}">
                      <a16:colId xmlns:a16="http://schemas.microsoft.com/office/drawing/2014/main" val="3763744627"/>
                    </a:ext>
                  </a:extLst>
                </a:gridCol>
                <a:gridCol w="1676221">
                  <a:extLst>
                    <a:ext uri="{9D8B030D-6E8A-4147-A177-3AD203B41FA5}">
                      <a16:colId xmlns:a16="http://schemas.microsoft.com/office/drawing/2014/main" val="1861658424"/>
                    </a:ext>
                  </a:extLst>
                </a:gridCol>
                <a:gridCol w="1450576">
                  <a:extLst>
                    <a:ext uri="{9D8B030D-6E8A-4147-A177-3AD203B41FA5}">
                      <a16:colId xmlns:a16="http://schemas.microsoft.com/office/drawing/2014/main" val="3078128721"/>
                    </a:ext>
                  </a:extLst>
                </a:gridCol>
              </a:tblGrid>
              <a:tr h="6038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Sanctioned (Reg + </a:t>
                      </a:r>
                      <a:r>
                        <a:rPr lang="en-IN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</a:t>
                      </a:r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In-place (Reg + </a:t>
                      </a:r>
                      <a:r>
                        <a:rPr lang="en-IN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</a:t>
                      </a:r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Vacancy% </a:t>
                      </a:r>
                    </a:p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(Sanctioned-</a:t>
                      </a:r>
                      <a:r>
                        <a:rPr lang="en-IN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Inplace</a:t>
                      </a:r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Gap% (Required – </a:t>
                      </a:r>
                      <a:r>
                        <a:rPr lang="en-IN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Inplace</a:t>
                      </a:r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868488"/>
                  </a:ext>
                </a:extLst>
              </a:tr>
              <a:tr h="2042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MPW (M+F)</a:t>
                      </a:r>
                    </a:p>
                  </a:txBody>
                  <a:tcPr marL="71438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7253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9826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5025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919921"/>
                  </a:ext>
                </a:extLst>
              </a:tr>
              <a:tr h="2042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Nurses</a:t>
                      </a:r>
                    </a:p>
                  </a:txBody>
                  <a:tcPr marL="71438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14023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9451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9661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072274"/>
                  </a:ext>
                </a:extLst>
              </a:tr>
              <a:tr h="2042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 Technicians</a:t>
                      </a:r>
                    </a:p>
                  </a:txBody>
                  <a:tcPr marL="71438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2999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776950"/>
                  </a:ext>
                </a:extLst>
              </a:tr>
              <a:tr h="2042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Pharmacists</a:t>
                      </a:r>
                    </a:p>
                  </a:txBody>
                  <a:tcPr marL="71438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2275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2145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1927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225105"/>
                  </a:ext>
                </a:extLst>
              </a:tr>
              <a:tr h="2042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Medical Officers </a:t>
                      </a:r>
                    </a:p>
                  </a:txBody>
                  <a:tcPr marL="71438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4121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4609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4101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569666"/>
                  </a:ext>
                </a:extLst>
              </a:tr>
              <a:tr h="2042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Specialists</a:t>
                      </a:r>
                    </a:p>
                  </a:txBody>
                  <a:tcPr marL="71438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3222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2350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1918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16479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8E44D7B-0ADD-0B69-0A08-6E40D42B4F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594674"/>
              </p:ext>
            </p:extLst>
          </p:nvPr>
        </p:nvGraphicFramePr>
        <p:xfrm>
          <a:off x="-6626" y="3076057"/>
          <a:ext cx="9144001" cy="2001184"/>
        </p:xfrm>
        <a:graphic>
          <a:graphicData uri="http://schemas.openxmlformats.org/drawingml/2006/table">
            <a:tbl>
              <a:tblPr/>
              <a:tblGrid>
                <a:gridCol w="1944846">
                  <a:extLst>
                    <a:ext uri="{9D8B030D-6E8A-4147-A177-3AD203B41FA5}">
                      <a16:colId xmlns:a16="http://schemas.microsoft.com/office/drawing/2014/main" val="2807031140"/>
                    </a:ext>
                  </a:extLst>
                </a:gridCol>
                <a:gridCol w="1310891">
                  <a:extLst>
                    <a:ext uri="{9D8B030D-6E8A-4147-A177-3AD203B41FA5}">
                      <a16:colId xmlns:a16="http://schemas.microsoft.com/office/drawing/2014/main" val="632106049"/>
                    </a:ext>
                  </a:extLst>
                </a:gridCol>
                <a:gridCol w="1364616">
                  <a:extLst>
                    <a:ext uri="{9D8B030D-6E8A-4147-A177-3AD203B41FA5}">
                      <a16:colId xmlns:a16="http://schemas.microsoft.com/office/drawing/2014/main" val="3850804085"/>
                    </a:ext>
                  </a:extLst>
                </a:gridCol>
                <a:gridCol w="1396851">
                  <a:extLst>
                    <a:ext uri="{9D8B030D-6E8A-4147-A177-3AD203B41FA5}">
                      <a16:colId xmlns:a16="http://schemas.microsoft.com/office/drawing/2014/main" val="3763744627"/>
                    </a:ext>
                  </a:extLst>
                </a:gridCol>
                <a:gridCol w="1676221">
                  <a:extLst>
                    <a:ext uri="{9D8B030D-6E8A-4147-A177-3AD203B41FA5}">
                      <a16:colId xmlns:a16="http://schemas.microsoft.com/office/drawing/2014/main" val="1861658424"/>
                    </a:ext>
                  </a:extLst>
                </a:gridCol>
                <a:gridCol w="1450576">
                  <a:extLst>
                    <a:ext uri="{9D8B030D-6E8A-4147-A177-3AD203B41FA5}">
                      <a16:colId xmlns:a16="http://schemas.microsoft.com/office/drawing/2014/main" val="3078128721"/>
                    </a:ext>
                  </a:extLst>
                </a:gridCol>
              </a:tblGrid>
              <a:tr h="6605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Sanctioned (Reg + </a:t>
                      </a:r>
                      <a:r>
                        <a:rPr lang="en-IN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</a:t>
                      </a:r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In-place (Reg + </a:t>
                      </a:r>
                      <a:r>
                        <a:rPr lang="en-IN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</a:t>
                      </a:r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Vacancy% </a:t>
                      </a:r>
                    </a:p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(Sanctioned-</a:t>
                      </a:r>
                      <a:r>
                        <a:rPr lang="en-IN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Inplace</a:t>
                      </a:r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Gap% (Required – </a:t>
                      </a:r>
                      <a:r>
                        <a:rPr lang="en-IN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Inplace</a:t>
                      </a:r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868488"/>
                  </a:ext>
                </a:extLst>
              </a:tr>
              <a:tr h="2234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MPW (M+F)</a:t>
                      </a:r>
                    </a:p>
                  </a:txBody>
                  <a:tcPr marL="71438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20530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18718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13116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919921"/>
                  </a:ext>
                </a:extLst>
              </a:tr>
              <a:tr h="2234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Nurses</a:t>
                      </a:r>
                    </a:p>
                  </a:txBody>
                  <a:tcPr marL="71438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25775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17074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15548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072274"/>
                  </a:ext>
                </a:extLst>
              </a:tr>
              <a:tr h="2234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 Technicians</a:t>
                      </a:r>
                    </a:p>
                  </a:txBody>
                  <a:tcPr marL="71438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7422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4352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1596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776950"/>
                  </a:ext>
                </a:extLst>
              </a:tr>
              <a:tr h="2234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Pharmacists</a:t>
                      </a:r>
                    </a:p>
                  </a:txBody>
                  <a:tcPr marL="71438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4299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3290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2298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225105"/>
                  </a:ext>
                </a:extLst>
              </a:tr>
              <a:tr h="2234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Medical Officers </a:t>
                      </a:r>
                    </a:p>
                  </a:txBody>
                  <a:tcPr marL="71438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7359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4824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3631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569666"/>
                  </a:ext>
                </a:extLst>
              </a:tr>
              <a:tr h="2234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Specialists</a:t>
                      </a:r>
                    </a:p>
                  </a:txBody>
                  <a:tcPr marL="71438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5662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3859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2827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164796"/>
                  </a:ext>
                </a:extLst>
              </a:tr>
            </a:tbl>
          </a:graphicData>
        </a:graphic>
      </p:graphicFrame>
      <p:sp>
        <p:nvSpPr>
          <p:cNvPr id="8" name="Title 3">
            <a:extLst>
              <a:ext uri="{FF2B5EF4-FFF2-40B4-BE49-F238E27FC236}">
                <a16:creationId xmlns:a16="http://schemas.microsoft.com/office/drawing/2014/main" id="{ED7ECE08-E0C4-2A6B-294E-6966DF697510}"/>
              </a:ext>
            </a:extLst>
          </p:cNvPr>
          <p:cNvSpPr txBox="1">
            <a:spLocks/>
          </p:cNvSpPr>
          <p:nvPr/>
        </p:nvSpPr>
        <p:spPr>
          <a:xfrm>
            <a:off x="0" y="2636354"/>
            <a:ext cx="9144000" cy="45958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Gill Sans"/>
              <a:buNone/>
              <a:defRPr sz="33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dirty="0"/>
              <a:t>Karnataka</a:t>
            </a:r>
          </a:p>
        </p:txBody>
      </p:sp>
    </p:spTree>
    <p:extLst>
      <p:ext uri="{BB962C8B-B14F-4D97-AF65-F5344CB8AC3E}">
        <p14:creationId xmlns:p14="http://schemas.microsoft.com/office/powerpoint/2010/main" val="4033373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0D9068-CB47-2A69-FA74-B21C9DA65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201959"/>
              </p:ext>
            </p:extLst>
          </p:nvPr>
        </p:nvGraphicFramePr>
        <p:xfrm>
          <a:off x="0" y="556071"/>
          <a:ext cx="9144001" cy="1919127"/>
        </p:xfrm>
        <a:graphic>
          <a:graphicData uri="http://schemas.openxmlformats.org/drawingml/2006/table">
            <a:tbl>
              <a:tblPr/>
              <a:tblGrid>
                <a:gridCol w="1944846">
                  <a:extLst>
                    <a:ext uri="{9D8B030D-6E8A-4147-A177-3AD203B41FA5}">
                      <a16:colId xmlns:a16="http://schemas.microsoft.com/office/drawing/2014/main" val="2807031140"/>
                    </a:ext>
                  </a:extLst>
                </a:gridCol>
                <a:gridCol w="1310891">
                  <a:extLst>
                    <a:ext uri="{9D8B030D-6E8A-4147-A177-3AD203B41FA5}">
                      <a16:colId xmlns:a16="http://schemas.microsoft.com/office/drawing/2014/main" val="632106049"/>
                    </a:ext>
                  </a:extLst>
                </a:gridCol>
                <a:gridCol w="1364616">
                  <a:extLst>
                    <a:ext uri="{9D8B030D-6E8A-4147-A177-3AD203B41FA5}">
                      <a16:colId xmlns:a16="http://schemas.microsoft.com/office/drawing/2014/main" val="3850804085"/>
                    </a:ext>
                  </a:extLst>
                </a:gridCol>
                <a:gridCol w="1396851">
                  <a:extLst>
                    <a:ext uri="{9D8B030D-6E8A-4147-A177-3AD203B41FA5}">
                      <a16:colId xmlns:a16="http://schemas.microsoft.com/office/drawing/2014/main" val="3763744627"/>
                    </a:ext>
                  </a:extLst>
                </a:gridCol>
                <a:gridCol w="1676221">
                  <a:extLst>
                    <a:ext uri="{9D8B030D-6E8A-4147-A177-3AD203B41FA5}">
                      <a16:colId xmlns:a16="http://schemas.microsoft.com/office/drawing/2014/main" val="1861658424"/>
                    </a:ext>
                  </a:extLst>
                </a:gridCol>
                <a:gridCol w="1450576">
                  <a:extLst>
                    <a:ext uri="{9D8B030D-6E8A-4147-A177-3AD203B41FA5}">
                      <a16:colId xmlns:a16="http://schemas.microsoft.com/office/drawing/2014/main" val="3078128721"/>
                    </a:ext>
                  </a:extLst>
                </a:gridCol>
              </a:tblGrid>
              <a:tr h="6103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Sanctioned (Reg + </a:t>
                      </a:r>
                      <a:r>
                        <a:rPr lang="en-IN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</a:t>
                      </a:r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In-place (Reg + </a:t>
                      </a:r>
                      <a:r>
                        <a:rPr lang="en-IN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</a:t>
                      </a:r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Vacancy% </a:t>
                      </a:r>
                    </a:p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(Sanctioned-</a:t>
                      </a:r>
                      <a:r>
                        <a:rPr lang="en-IN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Inplace</a:t>
                      </a:r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Gap% (Required – </a:t>
                      </a:r>
                      <a:r>
                        <a:rPr lang="en-IN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Inplace</a:t>
                      </a:r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868488"/>
                  </a:ext>
                </a:extLst>
              </a:tr>
              <a:tr h="2064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MPW (M+F)</a:t>
                      </a:r>
                    </a:p>
                  </a:txBody>
                  <a:tcPr marL="71438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22654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22349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15220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919921"/>
                  </a:ext>
                </a:extLst>
              </a:tr>
              <a:tr h="2064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Nurses</a:t>
                      </a:r>
                    </a:p>
                  </a:txBody>
                  <a:tcPr marL="71438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35778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20267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19311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072274"/>
                  </a:ext>
                </a:extLst>
              </a:tr>
              <a:tr h="2064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 Technicians</a:t>
                      </a:r>
                    </a:p>
                  </a:txBody>
                  <a:tcPr marL="71438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8763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4490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4255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776950"/>
                  </a:ext>
                </a:extLst>
              </a:tr>
              <a:tr h="2064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Pharmacists</a:t>
                      </a:r>
                    </a:p>
                  </a:txBody>
                  <a:tcPr marL="71438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4504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3781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3039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225105"/>
                  </a:ext>
                </a:extLst>
              </a:tr>
              <a:tr h="2064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Medical Officers </a:t>
                      </a:r>
                    </a:p>
                  </a:txBody>
                  <a:tcPr marL="71438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8364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6329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5215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569666"/>
                  </a:ext>
                </a:extLst>
              </a:tr>
              <a:tr h="2064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Specialists</a:t>
                      </a:r>
                    </a:p>
                  </a:txBody>
                  <a:tcPr marL="71438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9099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5284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4964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16479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8E44D7B-0ADD-0B69-0A08-6E40D42B4F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279668"/>
              </p:ext>
            </p:extLst>
          </p:nvPr>
        </p:nvGraphicFramePr>
        <p:xfrm>
          <a:off x="0" y="3069432"/>
          <a:ext cx="9144001" cy="1887822"/>
        </p:xfrm>
        <a:graphic>
          <a:graphicData uri="http://schemas.openxmlformats.org/drawingml/2006/table">
            <a:tbl>
              <a:tblPr/>
              <a:tblGrid>
                <a:gridCol w="1944846">
                  <a:extLst>
                    <a:ext uri="{9D8B030D-6E8A-4147-A177-3AD203B41FA5}">
                      <a16:colId xmlns:a16="http://schemas.microsoft.com/office/drawing/2014/main" val="2807031140"/>
                    </a:ext>
                  </a:extLst>
                </a:gridCol>
                <a:gridCol w="1310891">
                  <a:extLst>
                    <a:ext uri="{9D8B030D-6E8A-4147-A177-3AD203B41FA5}">
                      <a16:colId xmlns:a16="http://schemas.microsoft.com/office/drawing/2014/main" val="632106049"/>
                    </a:ext>
                  </a:extLst>
                </a:gridCol>
                <a:gridCol w="1364616">
                  <a:extLst>
                    <a:ext uri="{9D8B030D-6E8A-4147-A177-3AD203B41FA5}">
                      <a16:colId xmlns:a16="http://schemas.microsoft.com/office/drawing/2014/main" val="3850804085"/>
                    </a:ext>
                  </a:extLst>
                </a:gridCol>
                <a:gridCol w="1396851">
                  <a:extLst>
                    <a:ext uri="{9D8B030D-6E8A-4147-A177-3AD203B41FA5}">
                      <a16:colId xmlns:a16="http://schemas.microsoft.com/office/drawing/2014/main" val="3763744627"/>
                    </a:ext>
                  </a:extLst>
                </a:gridCol>
                <a:gridCol w="1676221">
                  <a:extLst>
                    <a:ext uri="{9D8B030D-6E8A-4147-A177-3AD203B41FA5}">
                      <a16:colId xmlns:a16="http://schemas.microsoft.com/office/drawing/2014/main" val="1861658424"/>
                    </a:ext>
                  </a:extLst>
                </a:gridCol>
                <a:gridCol w="1450576">
                  <a:extLst>
                    <a:ext uri="{9D8B030D-6E8A-4147-A177-3AD203B41FA5}">
                      <a16:colId xmlns:a16="http://schemas.microsoft.com/office/drawing/2014/main" val="3078128721"/>
                    </a:ext>
                  </a:extLst>
                </a:gridCol>
              </a:tblGrid>
              <a:tr h="5790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Sanctioned (Reg + </a:t>
                      </a:r>
                      <a:r>
                        <a:rPr lang="en-IN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</a:t>
                      </a:r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In-place (Reg + </a:t>
                      </a:r>
                      <a:r>
                        <a:rPr lang="en-IN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</a:t>
                      </a:r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Vacancy% </a:t>
                      </a:r>
                    </a:p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(Sanctioned-</a:t>
                      </a:r>
                      <a:r>
                        <a:rPr lang="en-IN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Inplace</a:t>
                      </a:r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Gap% (Required – </a:t>
                      </a:r>
                      <a:r>
                        <a:rPr lang="en-IN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Inplace</a:t>
                      </a:r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868488"/>
                  </a:ext>
                </a:extLst>
              </a:tr>
              <a:tr h="1958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MPW (M+F)</a:t>
                      </a:r>
                    </a:p>
                  </a:txBody>
                  <a:tcPr marL="71438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36671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41232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20115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919921"/>
                  </a:ext>
                </a:extLst>
              </a:tr>
              <a:tr h="1958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Nurses</a:t>
                      </a:r>
                    </a:p>
                  </a:txBody>
                  <a:tcPr marL="71438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28499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17296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12459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072274"/>
                  </a:ext>
                </a:extLst>
              </a:tr>
              <a:tr h="1958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 Technicians</a:t>
                      </a:r>
                    </a:p>
                  </a:txBody>
                  <a:tcPr marL="71438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8069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3997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2381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776950"/>
                  </a:ext>
                </a:extLst>
              </a:tr>
              <a:tr h="1958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Pharmacists</a:t>
                      </a:r>
                    </a:p>
                  </a:txBody>
                  <a:tcPr marL="71438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6718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4307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3492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225105"/>
                  </a:ext>
                </a:extLst>
              </a:tr>
              <a:tr h="1958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Medical Officers </a:t>
                      </a:r>
                    </a:p>
                  </a:txBody>
                  <a:tcPr marL="71438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10605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6604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5803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569666"/>
                  </a:ext>
                </a:extLst>
              </a:tr>
              <a:tr h="1958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Specialists</a:t>
                      </a:r>
                    </a:p>
                  </a:txBody>
                  <a:tcPr marL="71438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6052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4936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3494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164796"/>
                  </a:ext>
                </a:extLst>
              </a:tr>
            </a:tbl>
          </a:graphicData>
        </a:graphic>
      </p:graphicFrame>
      <p:sp>
        <p:nvSpPr>
          <p:cNvPr id="8" name="Title 3">
            <a:extLst>
              <a:ext uri="{FF2B5EF4-FFF2-40B4-BE49-F238E27FC236}">
                <a16:creationId xmlns:a16="http://schemas.microsoft.com/office/drawing/2014/main" id="{ED7ECE08-E0C4-2A6B-294E-6966DF697510}"/>
              </a:ext>
            </a:extLst>
          </p:cNvPr>
          <p:cNvSpPr txBox="1">
            <a:spLocks/>
          </p:cNvSpPr>
          <p:nvPr/>
        </p:nvSpPr>
        <p:spPr>
          <a:xfrm>
            <a:off x="0" y="96489"/>
            <a:ext cx="9144000" cy="45958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Gill Sans"/>
              <a:buNone/>
              <a:defRPr sz="33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dirty="0"/>
              <a:t>Tamil Nadu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ED7ECE08-E0C4-2A6B-294E-6966DF697510}"/>
              </a:ext>
            </a:extLst>
          </p:cNvPr>
          <p:cNvSpPr txBox="1">
            <a:spLocks/>
          </p:cNvSpPr>
          <p:nvPr/>
        </p:nvSpPr>
        <p:spPr>
          <a:xfrm>
            <a:off x="0" y="2609850"/>
            <a:ext cx="9144000" cy="45958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Gill Sans"/>
              <a:buNone/>
              <a:defRPr sz="33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dirty="0"/>
              <a:t>Maharashtra</a:t>
            </a:r>
          </a:p>
        </p:txBody>
      </p:sp>
    </p:spTree>
    <p:extLst>
      <p:ext uri="{BB962C8B-B14F-4D97-AF65-F5344CB8AC3E}">
        <p14:creationId xmlns:p14="http://schemas.microsoft.com/office/powerpoint/2010/main" val="18141780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7ECE08-E0C4-2A6B-294E-6966DF697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070"/>
            <a:ext cx="9144000" cy="435147"/>
          </a:xfrm>
        </p:spPr>
        <p:txBody>
          <a:bodyPr>
            <a:normAutofit fontScale="90000"/>
          </a:bodyPr>
          <a:lstStyle/>
          <a:p>
            <a:r>
              <a:rPr lang="en-IN" dirty="0"/>
              <a:t>Andaman &amp; Nicobar Islands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0D9068-CB47-2A69-FA74-B21C9DA65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840518"/>
              </p:ext>
            </p:extLst>
          </p:nvPr>
        </p:nvGraphicFramePr>
        <p:xfrm>
          <a:off x="0" y="615703"/>
          <a:ext cx="9144001" cy="1981725"/>
        </p:xfrm>
        <a:graphic>
          <a:graphicData uri="http://schemas.openxmlformats.org/drawingml/2006/table">
            <a:tbl>
              <a:tblPr/>
              <a:tblGrid>
                <a:gridCol w="1944846">
                  <a:extLst>
                    <a:ext uri="{9D8B030D-6E8A-4147-A177-3AD203B41FA5}">
                      <a16:colId xmlns:a16="http://schemas.microsoft.com/office/drawing/2014/main" val="2807031140"/>
                    </a:ext>
                  </a:extLst>
                </a:gridCol>
                <a:gridCol w="1310891">
                  <a:extLst>
                    <a:ext uri="{9D8B030D-6E8A-4147-A177-3AD203B41FA5}">
                      <a16:colId xmlns:a16="http://schemas.microsoft.com/office/drawing/2014/main" val="632106049"/>
                    </a:ext>
                  </a:extLst>
                </a:gridCol>
                <a:gridCol w="1364616">
                  <a:extLst>
                    <a:ext uri="{9D8B030D-6E8A-4147-A177-3AD203B41FA5}">
                      <a16:colId xmlns:a16="http://schemas.microsoft.com/office/drawing/2014/main" val="3850804085"/>
                    </a:ext>
                  </a:extLst>
                </a:gridCol>
                <a:gridCol w="1396851">
                  <a:extLst>
                    <a:ext uri="{9D8B030D-6E8A-4147-A177-3AD203B41FA5}">
                      <a16:colId xmlns:a16="http://schemas.microsoft.com/office/drawing/2014/main" val="3763744627"/>
                    </a:ext>
                  </a:extLst>
                </a:gridCol>
                <a:gridCol w="1676221">
                  <a:extLst>
                    <a:ext uri="{9D8B030D-6E8A-4147-A177-3AD203B41FA5}">
                      <a16:colId xmlns:a16="http://schemas.microsoft.com/office/drawing/2014/main" val="1861658424"/>
                    </a:ext>
                  </a:extLst>
                </a:gridCol>
                <a:gridCol w="1450576">
                  <a:extLst>
                    <a:ext uri="{9D8B030D-6E8A-4147-A177-3AD203B41FA5}">
                      <a16:colId xmlns:a16="http://schemas.microsoft.com/office/drawing/2014/main" val="3078128721"/>
                    </a:ext>
                  </a:extLst>
                </a:gridCol>
              </a:tblGrid>
              <a:tr h="6306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Sanctioned (Reg + </a:t>
                      </a:r>
                      <a:r>
                        <a:rPr lang="en-IN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</a:t>
                      </a:r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In-place (Reg + </a:t>
                      </a:r>
                      <a:r>
                        <a:rPr lang="en-IN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</a:t>
                      </a:r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Vacancy% </a:t>
                      </a:r>
                    </a:p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(Sanctioned-</a:t>
                      </a:r>
                      <a:r>
                        <a:rPr lang="en-IN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Inplace</a:t>
                      </a:r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Gap% (Required – </a:t>
                      </a:r>
                      <a:r>
                        <a:rPr lang="en-IN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Inplace</a:t>
                      </a:r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868488"/>
                  </a:ext>
                </a:extLst>
              </a:tr>
              <a:tr h="2251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MPW (M+F)</a:t>
                      </a:r>
                    </a:p>
                  </a:txBody>
                  <a:tcPr marL="71438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248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919921"/>
                  </a:ext>
                </a:extLst>
              </a:tr>
              <a:tr h="2251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Nurses</a:t>
                      </a:r>
                    </a:p>
                  </a:txBody>
                  <a:tcPr marL="71438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406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406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072274"/>
                  </a:ext>
                </a:extLst>
              </a:tr>
              <a:tr h="2251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 Technicians</a:t>
                      </a:r>
                    </a:p>
                  </a:txBody>
                  <a:tcPr marL="71438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776950"/>
                  </a:ext>
                </a:extLst>
              </a:tr>
              <a:tr h="2251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Pharmacists</a:t>
                      </a:r>
                    </a:p>
                  </a:txBody>
                  <a:tcPr marL="71438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225105"/>
                  </a:ext>
                </a:extLst>
              </a:tr>
              <a:tr h="2251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Medical Officers </a:t>
                      </a:r>
                    </a:p>
                  </a:txBody>
                  <a:tcPr marL="71438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569666"/>
                  </a:ext>
                </a:extLst>
              </a:tr>
              <a:tr h="2251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Specialists</a:t>
                      </a:r>
                    </a:p>
                  </a:txBody>
                  <a:tcPr marL="71438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116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164796"/>
                  </a:ext>
                </a:extLst>
              </a:tr>
            </a:tbl>
          </a:graphicData>
        </a:graphic>
      </p:graphicFrame>
      <p:sp>
        <p:nvSpPr>
          <p:cNvPr id="5" name="Title 3">
            <a:extLst>
              <a:ext uri="{FF2B5EF4-FFF2-40B4-BE49-F238E27FC236}">
                <a16:creationId xmlns:a16="http://schemas.microsoft.com/office/drawing/2014/main" id="{ED7ECE08-E0C4-2A6B-294E-6966DF697510}"/>
              </a:ext>
            </a:extLst>
          </p:cNvPr>
          <p:cNvSpPr txBox="1">
            <a:spLocks/>
          </p:cNvSpPr>
          <p:nvPr/>
        </p:nvSpPr>
        <p:spPr>
          <a:xfrm>
            <a:off x="0" y="2649914"/>
            <a:ext cx="9144000" cy="4351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Gill Sans"/>
              <a:buNone/>
              <a:defRPr sz="33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dirty="0"/>
              <a:t>Puducherry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82CCC2A-41E8-3004-2C60-AAF347FB8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050041"/>
              </p:ext>
            </p:extLst>
          </p:nvPr>
        </p:nvGraphicFramePr>
        <p:xfrm>
          <a:off x="-1" y="3085061"/>
          <a:ext cx="9144001" cy="1981725"/>
        </p:xfrm>
        <a:graphic>
          <a:graphicData uri="http://schemas.openxmlformats.org/drawingml/2006/table">
            <a:tbl>
              <a:tblPr/>
              <a:tblGrid>
                <a:gridCol w="1944846">
                  <a:extLst>
                    <a:ext uri="{9D8B030D-6E8A-4147-A177-3AD203B41FA5}">
                      <a16:colId xmlns:a16="http://schemas.microsoft.com/office/drawing/2014/main" val="2807031140"/>
                    </a:ext>
                  </a:extLst>
                </a:gridCol>
                <a:gridCol w="1310891">
                  <a:extLst>
                    <a:ext uri="{9D8B030D-6E8A-4147-A177-3AD203B41FA5}">
                      <a16:colId xmlns:a16="http://schemas.microsoft.com/office/drawing/2014/main" val="632106049"/>
                    </a:ext>
                  </a:extLst>
                </a:gridCol>
                <a:gridCol w="1364616">
                  <a:extLst>
                    <a:ext uri="{9D8B030D-6E8A-4147-A177-3AD203B41FA5}">
                      <a16:colId xmlns:a16="http://schemas.microsoft.com/office/drawing/2014/main" val="3850804085"/>
                    </a:ext>
                  </a:extLst>
                </a:gridCol>
                <a:gridCol w="1396851">
                  <a:extLst>
                    <a:ext uri="{9D8B030D-6E8A-4147-A177-3AD203B41FA5}">
                      <a16:colId xmlns:a16="http://schemas.microsoft.com/office/drawing/2014/main" val="3763744627"/>
                    </a:ext>
                  </a:extLst>
                </a:gridCol>
                <a:gridCol w="1676221">
                  <a:extLst>
                    <a:ext uri="{9D8B030D-6E8A-4147-A177-3AD203B41FA5}">
                      <a16:colId xmlns:a16="http://schemas.microsoft.com/office/drawing/2014/main" val="1861658424"/>
                    </a:ext>
                  </a:extLst>
                </a:gridCol>
                <a:gridCol w="1450576">
                  <a:extLst>
                    <a:ext uri="{9D8B030D-6E8A-4147-A177-3AD203B41FA5}">
                      <a16:colId xmlns:a16="http://schemas.microsoft.com/office/drawing/2014/main" val="3078128721"/>
                    </a:ext>
                  </a:extLst>
                </a:gridCol>
              </a:tblGrid>
              <a:tr h="6306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Sanctioned (Reg + </a:t>
                      </a:r>
                      <a:r>
                        <a:rPr lang="en-IN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</a:t>
                      </a:r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In-place (Reg + </a:t>
                      </a:r>
                      <a:r>
                        <a:rPr lang="en-IN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</a:t>
                      </a:r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Vacancy% </a:t>
                      </a:r>
                    </a:p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(Sanctioned-</a:t>
                      </a:r>
                      <a:r>
                        <a:rPr lang="en-IN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Inplace</a:t>
                      </a:r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Gap% (Required – </a:t>
                      </a:r>
                      <a:r>
                        <a:rPr lang="en-IN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Inplace</a:t>
                      </a:r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868488"/>
                  </a:ext>
                </a:extLst>
              </a:tr>
              <a:tr h="2251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MPW (M+F)</a:t>
                      </a:r>
                    </a:p>
                  </a:txBody>
                  <a:tcPr marL="71438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338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919921"/>
                  </a:ext>
                </a:extLst>
              </a:tr>
              <a:tr h="2251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Nurses</a:t>
                      </a:r>
                    </a:p>
                  </a:txBody>
                  <a:tcPr marL="71438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1273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1199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1331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072274"/>
                  </a:ext>
                </a:extLst>
              </a:tr>
              <a:tr h="2251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 Technicians</a:t>
                      </a:r>
                    </a:p>
                  </a:txBody>
                  <a:tcPr marL="71438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177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776950"/>
                  </a:ext>
                </a:extLst>
              </a:tr>
              <a:tr h="2251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Pharmacists</a:t>
                      </a:r>
                    </a:p>
                  </a:txBody>
                  <a:tcPr marL="71438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225105"/>
                  </a:ext>
                </a:extLst>
              </a:tr>
              <a:tr h="2251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Medical Officers </a:t>
                      </a:r>
                    </a:p>
                  </a:txBody>
                  <a:tcPr marL="71438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277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569666"/>
                  </a:ext>
                </a:extLst>
              </a:tr>
              <a:tr h="2251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Specialists</a:t>
                      </a:r>
                    </a:p>
                  </a:txBody>
                  <a:tcPr marL="71438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156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16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692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E47A7-DC05-E946-8FC9-D64B522CA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413" y="541635"/>
            <a:ext cx="7115175" cy="65644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2400" dirty="0">
                <a:latin typeface="Cambria" pitchFamily="18" charset="0"/>
                <a:ea typeface="Cambria" pitchFamily="18" charset="0"/>
              </a:rPr>
              <a:t>Components of Revised IPHS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C57F5B67-EAB4-1746-93A3-7C783E3C39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960417"/>
              </p:ext>
            </p:extLst>
          </p:nvPr>
        </p:nvGraphicFramePr>
        <p:xfrm>
          <a:off x="473499" y="1378605"/>
          <a:ext cx="8027893" cy="3388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F221C2-FD1A-AB43-AAE7-375999215A26}"/>
              </a:ext>
            </a:extLst>
          </p:cNvPr>
          <p:cNvSpPr txBox="1"/>
          <p:nvPr/>
        </p:nvSpPr>
        <p:spPr>
          <a:xfrm>
            <a:off x="449757" y="4747295"/>
            <a:ext cx="39556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Tx/>
            </a:pPr>
            <a:r>
              <a:rPr lang="en-US" sz="1350" kern="1200" dirty="0">
                <a:latin typeface="Cambria" pitchFamily="18" charset="0"/>
                <a:ea typeface="Cambria" pitchFamily="18" charset="0"/>
                <a:cs typeface="+mn-cs"/>
              </a:rPr>
              <a:t>*Added in IPHS 2022</a:t>
            </a:r>
          </a:p>
        </p:txBody>
      </p:sp>
    </p:spTree>
    <p:extLst>
      <p:ext uri="{BB962C8B-B14F-4D97-AF65-F5344CB8AC3E}">
        <p14:creationId xmlns:p14="http://schemas.microsoft.com/office/powerpoint/2010/main" val="12680116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B445C-F14C-3612-A282-E7FBD996E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51" y="87414"/>
            <a:ext cx="8431431" cy="41616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IPHS Targets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EC81603-F10E-5385-BFEE-8C375EB8FE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754479"/>
              </p:ext>
            </p:extLst>
          </p:nvPr>
        </p:nvGraphicFramePr>
        <p:xfrm>
          <a:off x="344558" y="629477"/>
          <a:ext cx="8541024" cy="4416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529">
                  <a:extLst>
                    <a:ext uri="{9D8B030D-6E8A-4147-A177-3AD203B41FA5}">
                      <a16:colId xmlns:a16="http://schemas.microsoft.com/office/drawing/2014/main" val="2117883179"/>
                    </a:ext>
                  </a:extLst>
                </a:gridCol>
                <a:gridCol w="1577009">
                  <a:extLst>
                    <a:ext uri="{9D8B030D-6E8A-4147-A177-3AD203B41FA5}">
                      <a16:colId xmlns:a16="http://schemas.microsoft.com/office/drawing/2014/main" val="3614136013"/>
                    </a:ext>
                  </a:extLst>
                </a:gridCol>
                <a:gridCol w="1027043">
                  <a:extLst>
                    <a:ext uri="{9D8B030D-6E8A-4147-A177-3AD203B41FA5}">
                      <a16:colId xmlns:a16="http://schemas.microsoft.com/office/drawing/2014/main" val="1860257374"/>
                    </a:ext>
                  </a:extLst>
                </a:gridCol>
                <a:gridCol w="868018">
                  <a:extLst>
                    <a:ext uri="{9D8B030D-6E8A-4147-A177-3AD203B41FA5}">
                      <a16:colId xmlns:a16="http://schemas.microsoft.com/office/drawing/2014/main" val="3226435488"/>
                    </a:ext>
                  </a:extLst>
                </a:gridCol>
                <a:gridCol w="1186069">
                  <a:extLst>
                    <a:ext uri="{9D8B030D-6E8A-4147-A177-3AD203B41FA5}">
                      <a16:colId xmlns:a16="http://schemas.microsoft.com/office/drawing/2014/main" val="873970472"/>
                    </a:ext>
                  </a:extLst>
                </a:gridCol>
                <a:gridCol w="1060174">
                  <a:extLst>
                    <a:ext uri="{9D8B030D-6E8A-4147-A177-3AD203B41FA5}">
                      <a16:colId xmlns:a16="http://schemas.microsoft.com/office/drawing/2014/main" val="3301894975"/>
                    </a:ext>
                  </a:extLst>
                </a:gridCol>
                <a:gridCol w="1113182">
                  <a:extLst>
                    <a:ext uri="{9D8B030D-6E8A-4147-A177-3AD203B41FA5}">
                      <a16:colId xmlns:a16="http://schemas.microsoft.com/office/drawing/2014/main" val="1666783125"/>
                    </a:ext>
                  </a:extLst>
                </a:gridCol>
              </a:tblGrid>
              <a:tr h="66549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Andaman &amp; Nicobar Islands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Karnataka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Kerala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Maharashtra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Puducherry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Tamil Nadu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29836715"/>
                  </a:ext>
                </a:extLst>
              </a:tr>
              <a:tr h="1235909">
                <a:tc>
                  <a:txBody>
                    <a:bodyPr/>
                    <a:lstStyle/>
                    <a:p>
                      <a:r>
                        <a:rPr lang="en-US" sz="1400" dirty="0"/>
                        <a:t>Facilities as per RHS 20-21 (SC+PHC+CHC+SDH+DH)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12356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6701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13680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11301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0430170"/>
                  </a:ext>
                </a:extLst>
              </a:tr>
              <a:tr h="1235909">
                <a:tc>
                  <a:txBody>
                    <a:bodyPr/>
                    <a:lstStyle/>
                    <a:p>
                      <a:r>
                        <a:rPr lang="en-US" sz="1400" dirty="0"/>
                        <a:t>Compliance target by 2025-26 (50%)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6178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3350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6840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5650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31918363"/>
                  </a:ext>
                </a:extLst>
              </a:tr>
              <a:tr h="1235909">
                <a:tc>
                  <a:txBody>
                    <a:bodyPr/>
                    <a:lstStyle/>
                    <a:p>
                      <a:r>
                        <a:rPr lang="en-US" sz="1400" dirty="0"/>
                        <a:t>Compliance target for 2022-23 &amp; 2023-24 (as per </a:t>
                      </a:r>
                      <a:r>
                        <a:rPr lang="en-US" sz="1400" dirty="0" err="1"/>
                        <a:t>RoP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 (20%)</a:t>
                      </a:r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32 (40%)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1236 (20%)</a:t>
                      </a:r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2471 (40%)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670 (20%)</a:t>
                      </a:r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1340 (40%)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1368 (20%)</a:t>
                      </a:r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2736 (40%)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33 (50%)</a:t>
                      </a:r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33 (50%)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5650 (100%) in two years</a:t>
                      </a:r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13698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999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CBA9E-CF39-AAC1-3C76-9B0BA4451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865180"/>
            <a:ext cx="2400300" cy="334587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NQAS Certification: Key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719EC-7138-6F19-C304-66BA9E977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443509"/>
            <a:ext cx="5383975" cy="4189214"/>
          </a:xfrm>
        </p:spPr>
        <p:txBody>
          <a:bodyPr anchor="ctr"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GB" sz="1650" dirty="0"/>
              <a:t>Regular Assessment of Health Facilities against NQAS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1650" dirty="0"/>
              <a:t>Review of NQAS score in State &amp; District Meetings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1650" dirty="0"/>
              <a:t>Allocation of targets to CMHOs/Civil Surgeon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1650" dirty="0"/>
              <a:t>Capacity Building – TOT Model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1650" dirty="0"/>
              <a:t>Utilisation of trained resource 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1650" dirty="0"/>
              <a:t>Support for Regulatory Compliances – BMW Authorisation, Fire safety, Blood Bank Licence, etc.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1650" dirty="0"/>
              <a:t>Audits – Prescription Audits, Death Audits, etc.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1650" dirty="0"/>
              <a:t>Linking with </a:t>
            </a:r>
            <a:r>
              <a:rPr lang="en-GB" sz="1650" dirty="0" err="1"/>
              <a:t>Mera-Aspataal</a:t>
            </a:r>
            <a:r>
              <a:rPr lang="en-GB" sz="1650" dirty="0"/>
              <a:t> &amp; Analysis of patient feedback 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1650" dirty="0"/>
              <a:t>Strengthening State NQAS certification mechanism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1650" dirty="0"/>
              <a:t>Sustenance</a:t>
            </a:r>
          </a:p>
          <a:p>
            <a:pPr marL="385763" indent="-385763">
              <a:buFont typeface="+mj-lt"/>
              <a:buAutoNum type="arabicPeriod"/>
            </a:pPr>
            <a:endParaRPr lang="en-GB" sz="1650" dirty="0"/>
          </a:p>
        </p:txBody>
      </p:sp>
    </p:spTree>
    <p:extLst>
      <p:ext uri="{BB962C8B-B14F-4D97-AF65-F5344CB8AC3E}">
        <p14:creationId xmlns:p14="http://schemas.microsoft.com/office/powerpoint/2010/main" val="246403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964" y="648333"/>
            <a:ext cx="8521377" cy="4447725"/>
          </a:xfrm>
        </p:spPr>
        <p:txBody>
          <a:bodyPr>
            <a:noAutofit/>
          </a:bodyPr>
          <a:lstStyle/>
          <a:p>
            <a:pPr marL="257168" indent="-257168" algn="just"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Department of Expenditure(DOE) on </a:t>
            </a:r>
            <a:r>
              <a:rPr lang="en-US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23.03.2021  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on</a:t>
            </a:r>
            <a:r>
              <a:rPr lang="en-US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23.03.2022  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prescribed procedure and conditions for release of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funds to States</a:t>
            </a:r>
          </a:p>
          <a:p>
            <a:pPr marL="257168" indent="-257168" algn="just"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Subsequently, Ministry on 6</a:t>
            </a:r>
            <a:r>
              <a:rPr lang="en-US" sz="1400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April 2022 requested the States/UTs to ensure compliance of following conditions:</a:t>
            </a:r>
            <a:endParaRPr lang="en-US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00091" lvl="4" indent="-214308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Central Share (CS) released till 31</a:t>
            </a:r>
            <a:r>
              <a:rPr lang="en-US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March 2022 to be completely transferred to the Single Nodal Account (SNA)</a:t>
            </a:r>
          </a:p>
          <a:p>
            <a:pPr marL="900091" lvl="4" indent="-214308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Corresponding State share (SS) in full to be credited to SNA</a:t>
            </a:r>
          </a:p>
          <a:p>
            <a:pPr marL="900091" lvl="4" indent="-214308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Interest earned in the SNA to be deposited in the Consolidated Fund of India</a:t>
            </a:r>
          </a:p>
          <a:p>
            <a:pPr marL="900091" lvl="4" indent="-214308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Closure of all bank accounts (except SNA / zero balance accounts(ZBAs) of Implementing Agencies(IAs) &amp; transfer of amount available to SNA </a:t>
            </a:r>
          </a:p>
          <a:p>
            <a:pPr marL="900091" lvl="4" indent="-214308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Achieve 75% expenditure</a:t>
            </a:r>
          </a:p>
          <a:p>
            <a:pPr marL="900091" lvl="4" indent="-214308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Funds available in bank account of SNA to be not more than 1</a:t>
            </a:r>
            <a:r>
              <a:rPr lang="en-US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installment of CS likely to be released and matching 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8038E7E8-EE79-433E-AEA1-8CD143A58A53}" type="slidenum">
              <a:rPr lang="en-GB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83">
                <a:defRPr/>
              </a:pPr>
              <a:t>4</a:t>
            </a:fld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Google Shape;238;gf752d50098_0_765"/>
          <p:cNvSpPr txBox="1">
            <a:spLocks/>
          </p:cNvSpPr>
          <p:nvPr/>
        </p:nvSpPr>
        <p:spPr>
          <a:xfrm>
            <a:off x="416" y="0"/>
            <a:ext cx="9144000" cy="5109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Gill Sans"/>
              <a:buNone/>
              <a:defRPr sz="33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900"/>
            </a:pPr>
            <a:r>
              <a:rPr lang="en-GB" sz="2000" dirty="0">
                <a:latin typeface="Cambria"/>
                <a:ea typeface="Cambria"/>
                <a:cs typeface="Cambria"/>
                <a:sym typeface="Cambria"/>
              </a:rPr>
              <a:t>Pre-conditions for release of funds under CSS</a:t>
            </a:r>
          </a:p>
        </p:txBody>
      </p:sp>
    </p:spTree>
    <p:extLst>
      <p:ext uri="{BB962C8B-B14F-4D97-AF65-F5344CB8AC3E}">
        <p14:creationId xmlns:p14="http://schemas.microsoft.com/office/powerpoint/2010/main" val="6558429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41C4-6B37-7531-BCEB-D7B7FEEB9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143" y="0"/>
            <a:ext cx="8763857" cy="468183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IN" sz="1800" b="1" dirty="0"/>
              <a:t>Certification Status of Health Facilities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6BC93DA-02A5-77C6-B1B6-B4A6BE9A1B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334466"/>
              </p:ext>
            </p:extLst>
          </p:nvPr>
        </p:nvGraphicFramePr>
        <p:xfrm>
          <a:off x="472611" y="653143"/>
          <a:ext cx="8426459" cy="4131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998">
                  <a:extLst>
                    <a:ext uri="{9D8B030D-6E8A-4147-A177-3AD203B41FA5}">
                      <a16:colId xmlns:a16="http://schemas.microsoft.com/office/drawing/2014/main" val="3130589262"/>
                    </a:ext>
                  </a:extLst>
                </a:gridCol>
                <a:gridCol w="833624">
                  <a:extLst>
                    <a:ext uri="{9D8B030D-6E8A-4147-A177-3AD203B41FA5}">
                      <a16:colId xmlns:a16="http://schemas.microsoft.com/office/drawing/2014/main" val="1103080255"/>
                    </a:ext>
                  </a:extLst>
                </a:gridCol>
                <a:gridCol w="1079437">
                  <a:extLst>
                    <a:ext uri="{9D8B030D-6E8A-4147-A177-3AD203B41FA5}">
                      <a16:colId xmlns:a16="http://schemas.microsoft.com/office/drawing/2014/main" val="2351934192"/>
                    </a:ext>
                  </a:extLst>
                </a:gridCol>
                <a:gridCol w="801562">
                  <a:extLst>
                    <a:ext uri="{9D8B030D-6E8A-4147-A177-3AD203B41FA5}">
                      <a16:colId xmlns:a16="http://schemas.microsoft.com/office/drawing/2014/main" val="938264688"/>
                    </a:ext>
                  </a:extLst>
                </a:gridCol>
                <a:gridCol w="1114963">
                  <a:extLst>
                    <a:ext uri="{9D8B030D-6E8A-4147-A177-3AD203B41FA5}">
                      <a16:colId xmlns:a16="http://schemas.microsoft.com/office/drawing/2014/main" val="599687939"/>
                    </a:ext>
                  </a:extLst>
                </a:gridCol>
                <a:gridCol w="691221">
                  <a:extLst>
                    <a:ext uri="{9D8B030D-6E8A-4147-A177-3AD203B41FA5}">
                      <a16:colId xmlns:a16="http://schemas.microsoft.com/office/drawing/2014/main" val="3671726844"/>
                    </a:ext>
                  </a:extLst>
                </a:gridCol>
                <a:gridCol w="1105519">
                  <a:extLst>
                    <a:ext uri="{9D8B030D-6E8A-4147-A177-3AD203B41FA5}">
                      <a16:colId xmlns:a16="http://schemas.microsoft.com/office/drawing/2014/main" val="3412687905"/>
                    </a:ext>
                  </a:extLst>
                </a:gridCol>
                <a:gridCol w="743418">
                  <a:extLst>
                    <a:ext uri="{9D8B030D-6E8A-4147-A177-3AD203B41FA5}">
                      <a16:colId xmlns:a16="http://schemas.microsoft.com/office/drawing/2014/main" val="2877059000"/>
                    </a:ext>
                  </a:extLst>
                </a:gridCol>
                <a:gridCol w="1030717">
                  <a:extLst>
                    <a:ext uri="{9D8B030D-6E8A-4147-A177-3AD203B41FA5}">
                      <a16:colId xmlns:a16="http://schemas.microsoft.com/office/drawing/2014/main" val="3776760405"/>
                    </a:ext>
                  </a:extLst>
                </a:gridCol>
              </a:tblGrid>
              <a:tr h="494228">
                <a:tc>
                  <a:txBody>
                    <a:bodyPr/>
                    <a:lstStyle/>
                    <a:p>
                      <a:pPr algn="l"/>
                      <a:r>
                        <a:rPr lang="en-IN" sz="1200" dirty="0">
                          <a:latin typeface="+mn-lt"/>
                        </a:rPr>
                        <a:t>STATES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</a:rPr>
                        <a:t>TAMIL NADU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</a:rPr>
                        <a:t>KARNATAKA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</a:rPr>
                        <a:t>PUDUCHERRY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</a:rPr>
                        <a:t>ANDAMAN &amp; NICOBAR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154343"/>
                  </a:ext>
                </a:extLst>
              </a:tr>
              <a:tr h="642465"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+mn-lt"/>
                        </a:rPr>
                        <a:t>Type of Facilities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+mn-lt"/>
                        </a:rPr>
                        <a:t>Target*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+mn-lt"/>
                        </a:rPr>
                        <a:t>Achievement #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+mn-lt"/>
                        </a:rPr>
                        <a:t>Target*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+mn-lt"/>
                        </a:rPr>
                        <a:t>Achievement #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+mn-lt"/>
                        </a:rPr>
                        <a:t>Target*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+mn-lt"/>
                        </a:rPr>
                        <a:t>Achievement #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+mn-lt"/>
                        </a:rPr>
                        <a:t>Target*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+mn-lt"/>
                        </a:rPr>
                        <a:t>Achievement #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775167"/>
                  </a:ext>
                </a:extLst>
              </a:tr>
              <a:tr h="494228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  <a:ea typeface="Cambria" panose="02040503050406030204" pitchFamily="18" charset="0"/>
                        </a:rPr>
                        <a:t>DH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16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  <a:ea typeface="Cambria" panose="02040503050406030204" pitchFamily="18" charset="0"/>
                        </a:rPr>
                        <a:t>Achieved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mbria" panose="02040503050406030204" pitchFamily="18" charset="0"/>
                          <a:cs typeface="+mn-cs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42375174"/>
                  </a:ext>
                </a:extLst>
              </a:tr>
              <a:tr h="494228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  <a:ea typeface="Cambria" panose="02040503050406030204" pitchFamily="18" charset="0"/>
                        </a:rPr>
                        <a:t>SDH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70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  <a:ea typeface="Cambria" panose="02040503050406030204" pitchFamily="18" charset="0"/>
                        </a:rPr>
                        <a:t>31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38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mbria" panose="02040503050406030204" pitchFamily="18" charset="0"/>
                          <a:cs typeface="+mn-cs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  <a:ea typeface="Cambria" panose="02040503050406030204" pitchFamily="18" charset="0"/>
                        </a:rPr>
                        <a:t>NA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51526005"/>
                  </a:ext>
                </a:extLst>
              </a:tr>
              <a:tr h="494228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  <a:ea typeface="Cambria" panose="02040503050406030204" pitchFamily="18" charset="0"/>
                        </a:rPr>
                        <a:t>CHC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100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  <a:ea typeface="Cambria" panose="02040503050406030204" pitchFamily="18" charset="0"/>
                        </a:rPr>
                        <a:t>59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52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mbria" panose="02040503050406030204" pitchFamily="18" charset="0"/>
                          <a:cs typeface="+mn-cs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>
                          <a:latin typeface="+mn-lt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83092439"/>
                  </a:ext>
                </a:extLst>
              </a:tr>
              <a:tr h="494228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  <a:ea typeface="Cambria" panose="02040503050406030204" pitchFamily="18" charset="0"/>
                        </a:rPr>
                        <a:t>PHC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+mn-lt"/>
                          <a:ea typeface="Cambria" panose="02040503050406030204" pitchFamily="18" charset="0"/>
                        </a:rPr>
                        <a:t>471</a:t>
                      </a:r>
                      <a:endParaRPr lang="en-US" sz="1200" dirty="0"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  <a:ea typeface="Cambria" panose="02040503050406030204" pitchFamily="18" charset="0"/>
                        </a:rPr>
                        <a:t>60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634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27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10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mbria" panose="02040503050406030204" pitchFamily="18" charset="0"/>
                          <a:cs typeface="+mn-cs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09816407"/>
                  </a:ext>
                </a:extLst>
              </a:tr>
              <a:tr h="494228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  <a:ea typeface="Cambria" panose="02040503050406030204" pitchFamily="18" charset="0"/>
                        </a:rPr>
                        <a:t>UPHC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116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>
                          <a:latin typeface="+mn-lt"/>
                          <a:ea typeface="Cambria" panose="02040503050406030204" pitchFamily="18" charset="0"/>
                        </a:rPr>
                        <a:t>5</a:t>
                      </a:r>
                      <a:endParaRPr lang="en-IN" sz="1200" dirty="0"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0</a:t>
                      </a:r>
                      <a:endParaRPr lang="en-IN" sz="1200" dirty="0"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925088709"/>
                  </a:ext>
                </a:extLst>
              </a:tr>
              <a:tr h="523294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  <a:ea typeface="Cambria" panose="02040503050406030204" pitchFamily="18" charset="0"/>
                        </a:rPr>
                        <a:t>HWC-SCs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521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610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0</a:t>
                      </a:r>
                      <a:endParaRPr lang="en-IN" sz="1200" dirty="0"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10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087805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8142BC6-9E28-7713-564E-BDE253973DB8}"/>
              </a:ext>
            </a:extLst>
          </p:cNvPr>
          <p:cNvSpPr txBox="1"/>
          <p:nvPr/>
        </p:nvSpPr>
        <p:spPr>
          <a:xfrm>
            <a:off x="5523978" y="4915702"/>
            <a:ext cx="32774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/>
              <a:t>* Target as per FY 2022-23  &amp; # Achievement till Aug 2022</a:t>
            </a:r>
          </a:p>
        </p:txBody>
      </p:sp>
    </p:spTree>
    <p:extLst>
      <p:ext uri="{BB962C8B-B14F-4D97-AF65-F5344CB8AC3E}">
        <p14:creationId xmlns:p14="http://schemas.microsoft.com/office/powerpoint/2010/main" val="30910715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FB13-9F66-0B70-68DB-B3700F262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DAC118D-30BA-77CC-371B-E19C6F6D2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496009"/>
              </p:ext>
            </p:extLst>
          </p:nvPr>
        </p:nvGraphicFramePr>
        <p:xfrm>
          <a:off x="586910" y="528544"/>
          <a:ext cx="7691675" cy="417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272">
                  <a:extLst>
                    <a:ext uri="{9D8B030D-6E8A-4147-A177-3AD203B41FA5}">
                      <a16:colId xmlns:a16="http://schemas.microsoft.com/office/drawing/2014/main" val="3130589262"/>
                    </a:ext>
                  </a:extLst>
                </a:gridCol>
                <a:gridCol w="1320535">
                  <a:extLst>
                    <a:ext uri="{9D8B030D-6E8A-4147-A177-3AD203B41FA5}">
                      <a16:colId xmlns:a16="http://schemas.microsoft.com/office/drawing/2014/main" val="1103080255"/>
                    </a:ext>
                  </a:extLst>
                </a:gridCol>
                <a:gridCol w="1709923">
                  <a:extLst>
                    <a:ext uri="{9D8B030D-6E8A-4147-A177-3AD203B41FA5}">
                      <a16:colId xmlns:a16="http://schemas.microsoft.com/office/drawing/2014/main" val="2351934192"/>
                    </a:ext>
                  </a:extLst>
                </a:gridCol>
                <a:gridCol w="1269745">
                  <a:extLst>
                    <a:ext uri="{9D8B030D-6E8A-4147-A177-3AD203B41FA5}">
                      <a16:colId xmlns:a16="http://schemas.microsoft.com/office/drawing/2014/main" val="938264688"/>
                    </a:ext>
                  </a:extLst>
                </a:gridCol>
                <a:gridCol w="1766200">
                  <a:extLst>
                    <a:ext uri="{9D8B030D-6E8A-4147-A177-3AD203B41FA5}">
                      <a16:colId xmlns:a16="http://schemas.microsoft.com/office/drawing/2014/main" val="599687939"/>
                    </a:ext>
                  </a:extLst>
                </a:gridCol>
              </a:tblGrid>
              <a:tr h="499674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</a:rPr>
                        <a:t>STATES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</a:rPr>
                        <a:t>KERALA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</a:rPr>
                        <a:t>MAHARASHTRA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154343"/>
                  </a:ext>
                </a:extLst>
              </a:tr>
              <a:tr h="649544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</a:rPr>
                        <a:t>Type of Facilities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</a:rPr>
                        <a:t>Target*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</a:rPr>
                        <a:t>Achievement #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</a:rPr>
                        <a:t>Target*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</a:rPr>
                        <a:t>Achievement #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775167"/>
                  </a:ext>
                </a:extLst>
              </a:tr>
              <a:tr h="499674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  <a:ea typeface="Cambria" panose="02040503050406030204" pitchFamily="18" charset="0"/>
                        </a:rPr>
                        <a:t>DH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24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25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42375174"/>
                  </a:ext>
                </a:extLst>
              </a:tr>
              <a:tr h="499674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  <a:ea typeface="Cambria" panose="02040503050406030204" pitchFamily="18" charset="0"/>
                        </a:rPr>
                        <a:t>SDH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22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25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51526005"/>
                  </a:ext>
                </a:extLst>
              </a:tr>
              <a:tr h="499674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  <a:ea typeface="Cambria" panose="02040503050406030204" pitchFamily="18" charset="0"/>
                        </a:rPr>
                        <a:t>CHC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57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  <a:ea typeface="Cambria" panose="02040503050406030204" pitchFamily="18" charset="0"/>
                        </a:rPr>
                        <a:t>10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107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83092439"/>
                  </a:ext>
                </a:extLst>
              </a:tr>
              <a:tr h="499674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  <a:ea typeface="Cambria" panose="02040503050406030204" pitchFamily="18" charset="0"/>
                        </a:rPr>
                        <a:t>PHC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233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  <a:ea typeface="Cambria" panose="02040503050406030204" pitchFamily="18" charset="0"/>
                        </a:rPr>
                        <a:t>117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669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53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09816407"/>
                  </a:ext>
                </a:extLst>
              </a:tr>
              <a:tr h="499674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  <a:ea typeface="Cambria" panose="02040503050406030204" pitchFamily="18" charset="0"/>
                        </a:rPr>
                        <a:t>UPHC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37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  <a:ea typeface="Cambria" panose="02040503050406030204" pitchFamily="18" charset="0"/>
                        </a:rPr>
                        <a:t>Achieved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212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925088709"/>
                  </a:ext>
                </a:extLst>
              </a:tr>
              <a:tr h="529060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  <a:ea typeface="Cambria" panose="02040503050406030204" pitchFamily="18" charset="0"/>
                        </a:rPr>
                        <a:t>HWC-SCs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155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mbria" panose="02040503050406030204" pitchFamily="18" charset="0"/>
                        </a:rPr>
                        <a:t>816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n-lt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0878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3429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A48093C4-55FE-4039-AB5D-4D166FAA5A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38" r="12658" b="-1"/>
          <a:stretch/>
        </p:blipFill>
        <p:spPr>
          <a:xfrm>
            <a:off x="3" y="-86703"/>
            <a:ext cx="3729824" cy="5143493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43E66-BAE8-4ACD-B0BB-1B7C08166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0986" y="1999441"/>
            <a:ext cx="3479177" cy="3146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/>
              <a:t>Thanks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56192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710222"/>
              </p:ext>
            </p:extLst>
          </p:nvPr>
        </p:nvGraphicFramePr>
        <p:xfrm>
          <a:off x="106325" y="674828"/>
          <a:ext cx="8899451" cy="143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5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4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7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mbria" pitchFamily="18" charset="0"/>
                          <a:ea typeface="Cambria" pitchFamily="18" charset="0"/>
                        </a:rPr>
                        <a:t>Particulars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mbria" pitchFamily="18" charset="0"/>
                          <a:ea typeface="Cambria" pitchFamily="18" charset="0"/>
                        </a:rPr>
                        <a:t>State/UTs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650">
                <a:tc>
                  <a:txBody>
                    <a:bodyPr/>
                    <a:lstStyle/>
                    <a:p>
                      <a:pPr algn="just"/>
                      <a:r>
                        <a:rPr lang="en-US" sz="1500" dirty="0">
                          <a:latin typeface="Cambria" pitchFamily="18" charset="0"/>
                          <a:ea typeface="Cambria" pitchFamily="18" charset="0"/>
                        </a:rPr>
                        <a:t>States/UTs yet</a:t>
                      </a:r>
                      <a:r>
                        <a:rPr lang="en-US" sz="1500" baseline="0" dirty="0">
                          <a:latin typeface="Cambria" pitchFamily="18" charset="0"/>
                          <a:ea typeface="Cambria" pitchFamily="18" charset="0"/>
                        </a:rPr>
                        <a:t> to comply with all conditions for 1</a:t>
                      </a:r>
                      <a:r>
                        <a:rPr lang="en-US" sz="1500" baseline="30000" dirty="0">
                          <a:latin typeface="Cambria" pitchFamily="18" charset="0"/>
                          <a:ea typeface="Cambria" pitchFamily="18" charset="0"/>
                        </a:rPr>
                        <a:t>st</a:t>
                      </a:r>
                      <a:r>
                        <a:rPr lang="en-US" sz="1500" baseline="0" dirty="0">
                          <a:latin typeface="Cambria" pitchFamily="18" charset="0"/>
                          <a:ea typeface="Cambria" pitchFamily="18" charset="0"/>
                        </a:rPr>
                        <a:t> Tranche (Out of seven participating States)</a:t>
                      </a:r>
                      <a:endParaRPr lang="en-US" sz="15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aseline="0" dirty="0">
                          <a:latin typeface="Cambria" pitchFamily="18" charset="0"/>
                          <a:ea typeface="Cambria" pitchFamily="18" charset="0"/>
                        </a:rPr>
                        <a:t>Nil</a:t>
                      </a:r>
                      <a:endParaRPr lang="en-US" sz="15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itle 5"/>
          <p:cNvSpPr txBox="1">
            <a:spLocks/>
          </p:cNvSpPr>
          <p:nvPr/>
        </p:nvSpPr>
        <p:spPr>
          <a:xfrm>
            <a:off x="0" y="2300922"/>
            <a:ext cx="9005776" cy="3798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 fontScale="8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Gill Sans"/>
              <a:buNone/>
              <a:defRPr sz="33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Pendency in compliance of Conditions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982178"/>
              </p:ext>
            </p:extLst>
          </p:nvPr>
        </p:nvGraphicFramePr>
        <p:xfrm>
          <a:off x="106325" y="2842578"/>
          <a:ext cx="8899451" cy="192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5286">
                  <a:extLst>
                    <a:ext uri="{9D8B030D-6E8A-4147-A177-3AD203B41FA5}">
                      <a16:colId xmlns:a16="http://schemas.microsoft.com/office/drawing/2014/main" val="2003066157"/>
                    </a:ext>
                  </a:extLst>
                </a:gridCol>
                <a:gridCol w="5014165">
                  <a:extLst>
                    <a:ext uri="{9D8B030D-6E8A-4147-A177-3AD203B41FA5}">
                      <a16:colId xmlns:a16="http://schemas.microsoft.com/office/drawing/2014/main" val="3386747074"/>
                    </a:ext>
                  </a:extLst>
                </a:gridCol>
              </a:tblGrid>
              <a:tr h="32632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Cambria" pitchFamily="18" charset="0"/>
                          <a:ea typeface="Cambria" pitchFamily="18" charset="0"/>
                        </a:rPr>
                        <a:t>Conditions</a:t>
                      </a:r>
                      <a:endParaRPr lang="en-IN" sz="15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1562" marR="71562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Cambria" pitchFamily="18" charset="0"/>
                          <a:ea typeface="Cambria" pitchFamily="18" charset="0"/>
                        </a:rPr>
                        <a:t>States/UTs yet to comply</a:t>
                      </a:r>
                      <a:endParaRPr lang="en-IN" sz="15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1562" marR="71562" marT="34290" marB="34290"/>
                </a:tc>
                <a:extLst>
                  <a:ext uri="{0D108BD9-81ED-4DB2-BD59-A6C34878D82A}">
                    <a16:rowId xmlns:a16="http://schemas.microsoft.com/office/drawing/2014/main" val="4124362051"/>
                  </a:ext>
                </a:extLst>
              </a:tr>
              <a:tr h="81830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Cambria" pitchFamily="18" charset="0"/>
                          <a:ea typeface="Cambria" pitchFamily="18" charset="0"/>
                        </a:rPr>
                        <a:t>States with pendency</a:t>
                      </a:r>
                      <a:r>
                        <a:rPr lang="en-US" sz="1500" baseline="0" dirty="0">
                          <a:latin typeface="Cambria" pitchFamily="18" charset="0"/>
                          <a:ea typeface="Cambria" pitchFamily="18" charset="0"/>
                        </a:rPr>
                        <a:t> of State Share</a:t>
                      </a:r>
                      <a:endParaRPr lang="en-IN" sz="15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1562" marR="71562" marT="34290" marB="3429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500" dirty="0">
                          <a:solidFill>
                            <a:schemeClr val="tx1"/>
                          </a:solidFill>
                          <a:latin typeface="Cambria" pitchFamily="18" charset="0"/>
                          <a:ea typeface="Cambria" pitchFamily="18" charset="0"/>
                        </a:rPr>
                        <a:t>Karnataka (115.24),Maharashtra (233.45),Puducherry (6.05),Tamil Nadu (206.65)</a:t>
                      </a:r>
                    </a:p>
                  </a:txBody>
                  <a:tcPr marL="71562" marR="71562" marT="34290" marB="34290" anchor="ctr"/>
                </a:tc>
                <a:extLst>
                  <a:ext uri="{0D108BD9-81ED-4DB2-BD59-A6C34878D82A}">
                    <a16:rowId xmlns:a16="http://schemas.microsoft.com/office/drawing/2014/main" val="3292432995"/>
                  </a:ext>
                </a:extLst>
              </a:tr>
              <a:tr h="78220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Cambria" pitchFamily="18" charset="0"/>
                          <a:ea typeface="Cambria" pitchFamily="18" charset="0"/>
                        </a:rPr>
                        <a:t>States with pendency</a:t>
                      </a:r>
                      <a:r>
                        <a:rPr lang="en-US" sz="1500" baseline="0" dirty="0">
                          <a:latin typeface="Cambria" pitchFamily="18" charset="0"/>
                          <a:ea typeface="Cambria" pitchFamily="18" charset="0"/>
                        </a:rPr>
                        <a:t> of Central Share</a:t>
                      </a:r>
                      <a:endParaRPr lang="en-IN" sz="1500" dirty="0"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5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1562" marR="71562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500" dirty="0">
                          <a:solidFill>
                            <a:schemeClr val="tx1"/>
                          </a:solidFill>
                          <a:latin typeface="Cambria" pitchFamily="18" charset="0"/>
                          <a:ea typeface="Cambria" pitchFamily="18" charset="0"/>
                        </a:rPr>
                        <a:t>Karnataka (282.30),Maharashtra (501.59),Puducherry (9.12),Tamil Nadu (343.32)</a:t>
                      </a:r>
                    </a:p>
                    <a:p>
                      <a:pPr algn="ctr"/>
                      <a:endParaRPr lang="en-IN" sz="1500" dirty="0">
                        <a:solidFill>
                          <a:schemeClr val="tx1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1562" marR="71562" marT="34290" marB="34290" anchor="ctr"/>
                </a:tc>
                <a:extLst>
                  <a:ext uri="{0D108BD9-81ED-4DB2-BD59-A6C34878D82A}">
                    <a16:rowId xmlns:a16="http://schemas.microsoft.com/office/drawing/2014/main" val="3979937333"/>
                  </a:ext>
                </a:extLst>
              </a:tr>
            </a:tbl>
          </a:graphicData>
        </a:graphic>
      </p:graphicFrame>
      <p:sp>
        <p:nvSpPr>
          <p:cNvPr id="7" name="Google Shape;238;gf752d50098_0_765"/>
          <p:cNvSpPr txBox="1">
            <a:spLocks/>
          </p:cNvSpPr>
          <p:nvPr/>
        </p:nvSpPr>
        <p:spPr>
          <a:xfrm>
            <a:off x="0" y="35039"/>
            <a:ext cx="9144000" cy="5109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Gill Sans"/>
              <a:buNone/>
              <a:defRPr sz="33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900"/>
            </a:pPr>
            <a:r>
              <a:rPr lang="en-GB" sz="2000" dirty="0">
                <a:latin typeface="Cambria"/>
                <a:ea typeface="Cambria"/>
                <a:cs typeface="Cambria"/>
                <a:sym typeface="Cambria"/>
              </a:rPr>
              <a:t>Status of Central Release under NHM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0602F7-0D46-58A7-15F8-C2BFB57174BE}"/>
              </a:ext>
            </a:extLst>
          </p:cNvPr>
          <p:cNvSpPr txBox="1"/>
          <p:nvPr/>
        </p:nvSpPr>
        <p:spPr>
          <a:xfrm>
            <a:off x="245368" y="4769418"/>
            <a:ext cx="8719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Andaman &amp; Nicobar Islands and Kerala –Proposal under Consideration</a:t>
            </a:r>
          </a:p>
        </p:txBody>
      </p:sp>
    </p:spTree>
    <p:extLst>
      <p:ext uri="{BB962C8B-B14F-4D97-AF65-F5344CB8AC3E}">
        <p14:creationId xmlns:p14="http://schemas.microsoft.com/office/powerpoint/2010/main" val="419477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109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vert="horz" wrap="square" lIns="68575" tIns="34275" rIns="68575" bIns="34275" rtlCol="0" anchor="ctr" anchorCtr="0">
            <a:normAutofit/>
          </a:bodyPr>
          <a:lstStyle/>
          <a:p>
            <a:pPr marL="101597" algn="just">
              <a:lnSpc>
                <a:spcPct val="115000"/>
              </a:lnSpc>
              <a:buSzPts val="2000"/>
            </a:pPr>
            <a:r>
              <a:rPr lang="en-GB" sz="2000" b="1" dirty="0">
                <a:latin typeface="Cambria"/>
                <a:ea typeface="Cambria"/>
                <a:cs typeface="Cambria"/>
                <a:sym typeface="Cambria"/>
              </a:rPr>
              <a:t>Financial Status </a:t>
            </a:r>
            <a:r>
              <a:rPr lang="en-GB" sz="2000" b="1" i="1" dirty="0">
                <a:latin typeface="Cambria"/>
                <a:ea typeface="Cambria"/>
                <a:cs typeface="Cambria"/>
                <a:sym typeface="Cambria"/>
              </a:rPr>
              <a:t>(As per NHM-PMS portal)</a:t>
            </a:r>
            <a:endParaRPr sz="2000" b="1" i="1" dirty="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74" name="Google Shape;274;p15"/>
          <p:cNvCxnSpPr/>
          <p:nvPr/>
        </p:nvCxnSpPr>
        <p:spPr>
          <a:xfrm>
            <a:off x="0" y="535925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179394"/>
              </p:ext>
            </p:extLst>
          </p:nvPr>
        </p:nvGraphicFramePr>
        <p:xfrm>
          <a:off x="86138" y="642731"/>
          <a:ext cx="8912088" cy="437984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62554">
                  <a:extLst>
                    <a:ext uri="{9D8B030D-6E8A-4147-A177-3AD203B41FA5}">
                      <a16:colId xmlns:a16="http://schemas.microsoft.com/office/drawing/2014/main" val="1767797618"/>
                    </a:ext>
                  </a:extLst>
                </a:gridCol>
                <a:gridCol w="2424426">
                  <a:extLst>
                    <a:ext uri="{9D8B030D-6E8A-4147-A177-3AD203B41FA5}">
                      <a16:colId xmlns:a16="http://schemas.microsoft.com/office/drawing/2014/main" val="90606722"/>
                    </a:ext>
                  </a:extLst>
                </a:gridCol>
                <a:gridCol w="2424426">
                  <a:extLst>
                    <a:ext uri="{9D8B030D-6E8A-4147-A177-3AD203B41FA5}">
                      <a16:colId xmlns:a16="http://schemas.microsoft.com/office/drawing/2014/main" val="2417897146"/>
                    </a:ext>
                  </a:extLst>
                </a:gridCol>
                <a:gridCol w="1900682">
                  <a:extLst>
                    <a:ext uri="{9D8B030D-6E8A-4147-A177-3AD203B41FA5}">
                      <a16:colId xmlns:a16="http://schemas.microsoft.com/office/drawing/2014/main" val="1738161287"/>
                    </a:ext>
                  </a:extLst>
                </a:gridCol>
              </a:tblGrid>
              <a:tr h="39276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FY 2022-23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38" marR="91438" marT="45718" marB="45718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38" marR="91438" marT="45718" marB="45718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38" marR="91438" marT="45718" marB="45718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518288"/>
                  </a:ext>
                </a:extLst>
              </a:tr>
              <a:tr h="86737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State</a:t>
                      </a:r>
                      <a:endParaRPr lang="en-IN" sz="1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u="none" strike="noStrike" cap="non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Arial"/>
                        </a:rPr>
                        <a:t>Approval </a:t>
                      </a:r>
                    </a:p>
                    <a:p>
                      <a:pPr algn="ctr"/>
                      <a:r>
                        <a:rPr lang="en-GB" sz="1400" b="1" i="0" u="none" strike="noStrike" cap="non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Arial"/>
                        </a:rPr>
                        <a:t>(In Cr)</a:t>
                      </a:r>
                      <a:endParaRPr lang="en-IN" sz="1400" b="1" i="0" u="none" strike="noStrike" cap="none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  <a:sym typeface="Arial"/>
                      </a:endParaRPr>
                    </a:p>
                    <a:p>
                      <a:pPr algn="ctr"/>
                      <a:endParaRPr lang="en-IN" sz="1400" b="1" i="0" u="none" strike="noStrike" cap="none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  <a:sym typeface="Arial"/>
                      </a:endParaRP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i="0" u="none" strike="noStrike" cap="non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Arial"/>
                        </a:rPr>
                        <a:t>Physical Mapping against Approvals (%)</a:t>
                      </a: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Expenditure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against approval (in Cr.)</a:t>
                      </a:r>
                      <a:endParaRPr lang="en-IN" sz="1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38" marR="91438" marT="45718" marB="45718" anchor="ctr"/>
                </a:tc>
                <a:extLst>
                  <a:ext uri="{0D108BD9-81ED-4DB2-BD59-A6C34878D82A}">
                    <a16:rowId xmlns:a16="http://schemas.microsoft.com/office/drawing/2014/main" val="2376762002"/>
                  </a:ext>
                </a:extLst>
              </a:tr>
              <a:tr h="625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Andaman &amp; Nicobar Islands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58.31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0739660"/>
                  </a:ext>
                </a:extLst>
              </a:tr>
              <a:tr h="4515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Karnataka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3530.98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57.76%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1512101"/>
                  </a:ext>
                </a:extLst>
              </a:tr>
              <a:tr h="6135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Kerala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1791.33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0112021"/>
                  </a:ext>
                </a:extLst>
              </a:tr>
              <a:tr h="5998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Maharashtra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Under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updation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process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4396734"/>
                  </a:ext>
                </a:extLst>
              </a:tr>
              <a:tr h="3782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Puducherry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76.05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9283735"/>
                  </a:ext>
                </a:extLst>
              </a:tr>
              <a:tr h="4515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Tamil Nadu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3142.59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83.91%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382773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8349A56-788F-4C04-A00C-367DD1B4F53E}"/>
              </a:ext>
            </a:extLst>
          </p:cNvPr>
          <p:cNvSpPr/>
          <p:nvPr/>
        </p:nvSpPr>
        <p:spPr>
          <a:xfrm>
            <a:off x="7976374" y="303029"/>
            <a:ext cx="11801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3">
              <a:defRPr/>
            </a:pPr>
            <a:r>
              <a:rPr lang="en-US" sz="900" b="1" i="1" dirty="0">
                <a:solidFill>
                  <a:prstClr val="white"/>
                </a:solidFill>
                <a:latin typeface="Calibri" panose="020F0502020204030204"/>
              </a:rPr>
              <a:t>(As on 19</a:t>
            </a:r>
            <a:r>
              <a:rPr lang="en-US" sz="900" b="1" i="1" baseline="30000" dirty="0">
                <a:solidFill>
                  <a:prstClr val="white"/>
                </a:solidFill>
                <a:latin typeface="Calibri" panose="020F0502020204030204"/>
              </a:rPr>
              <a:t>th</a:t>
            </a:r>
            <a:r>
              <a:rPr lang="en-US" sz="900" b="1" i="1" dirty="0">
                <a:solidFill>
                  <a:prstClr val="white"/>
                </a:solidFill>
                <a:latin typeface="Calibri" panose="020F0502020204030204"/>
              </a:rPr>
              <a:t> Sep 2022)</a:t>
            </a:r>
          </a:p>
        </p:txBody>
      </p:sp>
    </p:spTree>
    <p:extLst>
      <p:ext uri="{BB962C8B-B14F-4D97-AF65-F5344CB8AC3E}">
        <p14:creationId xmlns:p14="http://schemas.microsoft.com/office/powerpoint/2010/main" val="733608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2400" kern="1200">
              <a:solidFill>
                <a:prstClr val="white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7A06067-3865-4678-AFA5-3B68B14F1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888434"/>
            <a:ext cx="9143999" cy="2130502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defRPr/>
            </a:pPr>
            <a:r>
              <a:rPr lang="en-GB" sz="3600" dirty="0">
                <a:latin typeface="Cambria" pitchFamily="18" charset="0"/>
                <a:ea typeface="Cambria" pitchFamily="18" charset="0"/>
              </a:rPr>
              <a:t>PM - </a:t>
            </a:r>
            <a:r>
              <a:rPr lang="en-GB" sz="3600" dirty="0" err="1">
                <a:latin typeface="Cambria" pitchFamily="18" charset="0"/>
                <a:ea typeface="Cambria" pitchFamily="18" charset="0"/>
              </a:rPr>
              <a:t>Ayushman</a:t>
            </a:r>
            <a:r>
              <a:rPr lang="en-GB" sz="3600" dirty="0">
                <a:latin typeface="Cambria" pitchFamily="18" charset="0"/>
                <a:ea typeface="Cambria" pitchFamily="18" charset="0"/>
              </a:rPr>
              <a:t> Bharat Health Infrastructure Mission (PM-ABHIM)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46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f752d50098_0_765"/>
          <p:cNvSpPr/>
          <p:nvPr/>
        </p:nvSpPr>
        <p:spPr>
          <a:xfrm>
            <a:off x="8977883" y="768350"/>
            <a:ext cx="43179" cy="213359"/>
          </a:xfrm>
          <a:custGeom>
            <a:avLst/>
            <a:gdLst/>
            <a:ahLst/>
            <a:cxnLst/>
            <a:rect l="l" t="t" r="r" b="b"/>
            <a:pathLst>
              <a:path w="43179" h="213359" extrusionOk="0">
                <a:moveTo>
                  <a:pt x="42672" y="0"/>
                </a:moveTo>
                <a:lnTo>
                  <a:pt x="0" y="0"/>
                </a:lnTo>
                <a:lnTo>
                  <a:pt x="0" y="213360"/>
                </a:lnTo>
                <a:lnTo>
                  <a:pt x="42672" y="213360"/>
                </a:lnTo>
                <a:lnTo>
                  <a:pt x="426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f752d50098_0_765"/>
          <p:cNvSpPr txBox="1"/>
          <p:nvPr/>
        </p:nvSpPr>
        <p:spPr>
          <a:xfrm>
            <a:off x="8823070" y="4781594"/>
            <a:ext cx="1467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f752d50098_0_765"/>
          <p:cNvSpPr/>
          <p:nvPr/>
        </p:nvSpPr>
        <p:spPr>
          <a:xfrm>
            <a:off x="47174" y="584189"/>
            <a:ext cx="5337195" cy="409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560" lvl="0" indent="-4572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Largest Pan-India scheme since 2005 for creation 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&amp; </a:t>
            </a:r>
            <a:r>
              <a:rPr lang="en-US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improvement of long-term Public Healthcare Infrastructure. </a:t>
            </a:r>
          </a:p>
          <a:p>
            <a:pPr marL="457560" lvl="0" indent="-4572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Support for Health Infrastructure in each district. </a:t>
            </a:r>
            <a:endParaRPr lang="en-US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560" lvl="0" indent="-4572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Financial Outlay-</a:t>
            </a:r>
            <a:r>
              <a:rPr lang="en-US" b="1" kern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Rs</a:t>
            </a:r>
            <a:r>
              <a:rPr lang="en-US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64,180 </a:t>
            </a:r>
            <a:r>
              <a:rPr lang="en-US" b="1" kern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cr</a:t>
            </a:r>
            <a:r>
              <a:rPr lang="en-US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from 2021-22 to 2025-26.</a:t>
            </a:r>
            <a:endParaRPr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Cambria"/>
            </a:endParaRPr>
          </a:p>
          <a:p>
            <a:pPr marL="457560" lvl="0" indent="-4572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Saturation approach to operationalize surveillance, diagnostic, treatment and research facilities at Block, District, Regional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and National level. </a:t>
            </a:r>
          </a:p>
          <a:p>
            <a:pPr marL="457560" lvl="0" indent="-4572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Critical gaps to be plugged for a holistic and Comprehensive Healthcare &amp; Pandemic Response System</a:t>
            </a:r>
          </a:p>
          <a:p>
            <a:pPr marL="457560" lvl="0" indent="-4572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Convergence with other schemes and </a:t>
            </a:r>
            <a:r>
              <a:rPr lang="en-US" b="1" kern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Programmes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238" name="Google Shape;238;gf752d50098_0_7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109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lvl="0">
              <a:buSzPts val="2900"/>
            </a:pPr>
            <a:r>
              <a:rPr lang="en" sz="20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PM - Ayushman Bharat Health Infrastructure </a:t>
            </a:r>
            <a:r>
              <a:rPr lang="en" sz="2000" dirty="0">
                <a:latin typeface="Cambria"/>
                <a:ea typeface="Cambria"/>
                <a:cs typeface="Cambria"/>
                <a:sym typeface="Cambria"/>
              </a:rPr>
              <a:t>Mission- Salient Features </a:t>
            </a:r>
            <a:endParaRPr sz="20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39" name="Google Shape;239;gf752d50098_0_765"/>
          <p:cNvCxnSpPr/>
          <p:nvPr/>
        </p:nvCxnSpPr>
        <p:spPr>
          <a:xfrm>
            <a:off x="0" y="535925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182" y="2870420"/>
            <a:ext cx="3291839" cy="2154809"/>
          </a:xfrm>
          <a:prstGeom prst="rect">
            <a:avLst/>
          </a:prstGeom>
        </p:spPr>
      </p:pic>
      <p:pic>
        <p:nvPicPr>
          <p:cNvPr id="29" name="Picture 28" descr="A building with cars parked in front&#10;&#10;Description automatically generated with low confidence">
            <a:extLst>
              <a:ext uri="{FF2B5EF4-FFF2-40B4-BE49-F238E27FC236}">
                <a16:creationId xmlns:a16="http://schemas.microsoft.com/office/drawing/2014/main" id="{E700B9A6-E934-D349-8ECE-C4539144C3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95" r="17698" b="-1"/>
          <a:stretch/>
        </p:blipFill>
        <p:spPr>
          <a:xfrm>
            <a:off x="5539182" y="613758"/>
            <a:ext cx="3283888" cy="226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77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109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68571" tIns="34274" rIns="68571" bIns="34274" anchor="ctr" anchorCtr="0">
            <a:normAutofit/>
          </a:bodyPr>
          <a:lstStyle/>
          <a:p>
            <a:pPr algn="ctr">
              <a:lnSpc>
                <a:spcPct val="90000"/>
              </a:lnSpc>
              <a:buSzPts val="2900"/>
            </a:pPr>
            <a:r>
              <a:rPr lang="en-GB" sz="1600" b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The Component-wise physical deliverables during Scheme Period (2021-22 to 2025-26)</a:t>
            </a:r>
            <a:endParaRPr sz="3200" b="1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3" name="Google Shape;263;p39"/>
          <p:cNvSpPr/>
          <p:nvPr/>
        </p:nvSpPr>
        <p:spPr>
          <a:xfrm>
            <a:off x="8977883" y="768352"/>
            <a:ext cx="43179" cy="213359"/>
          </a:xfrm>
          <a:custGeom>
            <a:avLst/>
            <a:gdLst/>
            <a:ahLst/>
            <a:cxnLst/>
            <a:rect l="l" t="t" r="r" b="b"/>
            <a:pathLst>
              <a:path w="43179" h="213359" extrusionOk="0">
                <a:moveTo>
                  <a:pt x="42672" y="0"/>
                </a:moveTo>
                <a:lnTo>
                  <a:pt x="0" y="0"/>
                </a:lnTo>
                <a:lnTo>
                  <a:pt x="0" y="213360"/>
                </a:lnTo>
                <a:lnTo>
                  <a:pt x="42672" y="213360"/>
                </a:lnTo>
                <a:lnTo>
                  <a:pt x="426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800"/>
          </a:p>
        </p:txBody>
      </p:sp>
      <p:sp>
        <p:nvSpPr>
          <p:cNvPr id="264" name="Google Shape;264;p39"/>
          <p:cNvSpPr txBox="1"/>
          <p:nvPr/>
        </p:nvSpPr>
        <p:spPr>
          <a:xfrm>
            <a:off x="8823070" y="4781595"/>
            <a:ext cx="146700" cy="15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098"/>
            <a:endParaRPr sz="975"/>
          </a:p>
        </p:txBody>
      </p:sp>
      <p:cxnSp>
        <p:nvCxnSpPr>
          <p:cNvPr id="9" name="Google Shape;276;p40">
            <a:extLst>
              <a:ext uri="{FF2B5EF4-FFF2-40B4-BE49-F238E27FC236}">
                <a16:creationId xmlns:a16="http://schemas.microsoft.com/office/drawing/2014/main" id="{060F8105-72FA-407B-B1D8-279B949E93F0}"/>
              </a:ext>
            </a:extLst>
          </p:cNvPr>
          <p:cNvCxnSpPr/>
          <p:nvPr/>
        </p:nvCxnSpPr>
        <p:spPr>
          <a:xfrm>
            <a:off x="0" y="535925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257946"/>
              </p:ext>
            </p:extLst>
          </p:nvPr>
        </p:nvGraphicFramePr>
        <p:xfrm>
          <a:off x="63064" y="669234"/>
          <a:ext cx="9008049" cy="425376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608390">
                  <a:extLst>
                    <a:ext uri="{9D8B030D-6E8A-4147-A177-3AD203B41FA5}">
                      <a16:colId xmlns:a16="http://schemas.microsoft.com/office/drawing/2014/main" val="1690133933"/>
                    </a:ext>
                  </a:extLst>
                </a:gridCol>
                <a:gridCol w="1341051">
                  <a:extLst>
                    <a:ext uri="{9D8B030D-6E8A-4147-A177-3AD203B41FA5}">
                      <a16:colId xmlns:a16="http://schemas.microsoft.com/office/drawing/2014/main" val="4050374357"/>
                    </a:ext>
                  </a:extLst>
                </a:gridCol>
                <a:gridCol w="827652">
                  <a:extLst>
                    <a:ext uri="{9D8B030D-6E8A-4147-A177-3AD203B41FA5}">
                      <a16:colId xmlns:a16="http://schemas.microsoft.com/office/drawing/2014/main" val="2746471924"/>
                    </a:ext>
                  </a:extLst>
                </a:gridCol>
                <a:gridCol w="867379">
                  <a:extLst>
                    <a:ext uri="{9D8B030D-6E8A-4147-A177-3AD203B41FA5}">
                      <a16:colId xmlns:a16="http://schemas.microsoft.com/office/drawing/2014/main" val="2139360289"/>
                    </a:ext>
                  </a:extLst>
                </a:gridCol>
                <a:gridCol w="940213">
                  <a:extLst>
                    <a:ext uri="{9D8B030D-6E8A-4147-A177-3AD203B41FA5}">
                      <a16:colId xmlns:a16="http://schemas.microsoft.com/office/drawing/2014/main" val="68901924"/>
                    </a:ext>
                  </a:extLst>
                </a:gridCol>
                <a:gridCol w="1191819">
                  <a:extLst>
                    <a:ext uri="{9D8B030D-6E8A-4147-A177-3AD203B41FA5}">
                      <a16:colId xmlns:a16="http://schemas.microsoft.com/office/drawing/2014/main" val="1332596824"/>
                    </a:ext>
                  </a:extLst>
                </a:gridCol>
                <a:gridCol w="1231545">
                  <a:extLst>
                    <a:ext uri="{9D8B030D-6E8A-4147-A177-3AD203B41FA5}">
                      <a16:colId xmlns:a16="http://schemas.microsoft.com/office/drawing/2014/main" val="1525669507"/>
                    </a:ext>
                  </a:extLst>
                </a:gridCol>
              </a:tblGrid>
              <a:tr h="786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Arial"/>
                        </a:rPr>
                        <a:t>Component</a:t>
                      </a:r>
                      <a:endParaRPr lang="en-IN" sz="1500" b="1" i="0" u="none" strike="noStrike" cap="non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  <a:sym typeface="Arial"/>
                      </a:endParaRPr>
                    </a:p>
                  </a:txBody>
                  <a:tcPr marL="56203" marR="5620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Andaman &amp; Nicobar Islands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Karnataka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Kerala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Maharashtra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Puducherry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Tamil Nadu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898952"/>
                  </a:ext>
                </a:extLst>
              </a:tr>
              <a:tr h="9589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Infrastructure support to Building-less SHCs in rural areas </a:t>
                      </a:r>
                      <a:endParaRPr lang="en-IN" sz="15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56203" marR="562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-</a:t>
                      </a:r>
                      <a:endParaRPr kumimoji="0" lang="en-IN" sz="15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  <a:sym typeface="Arial"/>
                      </a:endParaRPr>
                    </a:p>
                  </a:txBody>
                  <a:tcPr marL="56203" marR="562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-</a:t>
                      </a:r>
                      <a:endParaRPr kumimoji="0" lang="en-IN" sz="15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  <a:sym typeface="Arial"/>
                      </a:endParaRPr>
                    </a:p>
                  </a:txBody>
                  <a:tcPr marL="56203" marR="562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-</a:t>
                      </a:r>
                      <a:endParaRPr kumimoji="0" lang="en-IN" sz="15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  <a:sym typeface="Arial"/>
                      </a:endParaRPr>
                    </a:p>
                  </a:txBody>
                  <a:tcPr marL="56203" marR="562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-</a:t>
                      </a:r>
                      <a:endParaRPr kumimoji="0" lang="en-IN" sz="15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  <a:sym typeface="Arial"/>
                      </a:endParaRPr>
                    </a:p>
                  </a:txBody>
                  <a:tcPr marL="56203" marR="562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-</a:t>
                      </a:r>
                      <a:endParaRPr kumimoji="0" lang="en-IN" sz="15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  <a:sym typeface="Arial"/>
                      </a:endParaRPr>
                    </a:p>
                  </a:txBody>
                  <a:tcPr marL="56203" marR="562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-</a:t>
                      </a:r>
                      <a:endParaRPr kumimoji="0" lang="en-IN" sz="15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  <a:sym typeface="Arial"/>
                      </a:endParaRPr>
                    </a:p>
                  </a:txBody>
                  <a:tcPr marL="56203" marR="56203" marT="0" marB="0" anchor="ctr"/>
                </a:tc>
                <a:extLst>
                  <a:ext uri="{0D108BD9-81ED-4DB2-BD59-A6C34878D82A}">
                    <a16:rowId xmlns:a16="http://schemas.microsoft.com/office/drawing/2014/main" val="2936172985"/>
                  </a:ext>
                </a:extLst>
              </a:tr>
              <a:tr h="805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Urban - Health &amp; Wellness </a:t>
                      </a:r>
                      <a:r>
                        <a:rPr lang="en-US" sz="15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Centres</a:t>
                      </a:r>
                      <a:r>
                        <a:rPr lang="en-US" sz="15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(Urban -HWCs) in Urban areas (Cumulative)</a:t>
                      </a:r>
                      <a:endParaRPr lang="en-IN" sz="15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56203" marR="56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</a:rPr>
                        <a:t>4</a:t>
                      </a:r>
                      <a:endParaRPr lang="en-IN" sz="15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56203" marR="56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</a:rPr>
                        <a:t>736</a:t>
                      </a:r>
                      <a:endParaRPr lang="en-IN" sz="15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56203" marR="56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</a:rPr>
                        <a:t>0</a:t>
                      </a:r>
                      <a:endParaRPr lang="en-IN" sz="15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56203" marR="56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</a:rPr>
                        <a:t>0</a:t>
                      </a:r>
                      <a:endParaRPr lang="en-IN" sz="15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56203" marR="56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</a:rPr>
                        <a:t>32</a:t>
                      </a:r>
                      <a:endParaRPr lang="en-IN" sz="15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56203" marR="56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</a:rPr>
                        <a:t>436</a:t>
                      </a:r>
                      <a:endParaRPr lang="en-IN" sz="15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56203" marR="56203" marT="0" marB="0" anchor="ctr"/>
                </a:tc>
                <a:extLst>
                  <a:ext uri="{0D108BD9-81ED-4DB2-BD59-A6C34878D82A}">
                    <a16:rowId xmlns:a16="http://schemas.microsoft.com/office/drawing/2014/main" val="567355728"/>
                  </a:ext>
                </a:extLst>
              </a:tr>
              <a:tr h="424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Block Public Health Units </a:t>
                      </a:r>
                      <a:endParaRPr lang="en-IN" sz="15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56203" marR="562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-</a:t>
                      </a:r>
                      <a:endParaRPr kumimoji="0" lang="en-IN" sz="15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  <a:sym typeface="Arial"/>
                      </a:endParaRPr>
                    </a:p>
                  </a:txBody>
                  <a:tcPr marL="56203" marR="562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-</a:t>
                      </a:r>
                      <a:endParaRPr kumimoji="0" lang="en-IN" sz="15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  <a:sym typeface="Arial"/>
                      </a:endParaRPr>
                    </a:p>
                  </a:txBody>
                  <a:tcPr marL="56203" marR="562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-</a:t>
                      </a:r>
                      <a:endParaRPr kumimoji="0" lang="en-IN" sz="15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  <a:sym typeface="Arial"/>
                      </a:endParaRPr>
                    </a:p>
                  </a:txBody>
                  <a:tcPr marL="56203" marR="562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-</a:t>
                      </a:r>
                      <a:endParaRPr kumimoji="0" lang="en-IN" sz="15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  <a:sym typeface="Arial"/>
                      </a:endParaRPr>
                    </a:p>
                  </a:txBody>
                  <a:tcPr marL="56203" marR="562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-</a:t>
                      </a:r>
                      <a:endParaRPr kumimoji="0" lang="en-IN" sz="15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  <a:sym typeface="Arial"/>
                      </a:endParaRPr>
                    </a:p>
                  </a:txBody>
                  <a:tcPr marL="56203" marR="562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  <a:sym typeface="Arial"/>
                        </a:rPr>
                        <a:t>-</a:t>
                      </a:r>
                      <a:endParaRPr kumimoji="0" lang="en-IN" sz="15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  <a:sym typeface="Arial"/>
                      </a:endParaRPr>
                    </a:p>
                  </a:txBody>
                  <a:tcPr marL="56203" marR="56203" marT="0" marB="0" anchor="ctr"/>
                </a:tc>
                <a:extLst>
                  <a:ext uri="{0D108BD9-81ED-4DB2-BD59-A6C34878D82A}">
                    <a16:rowId xmlns:a16="http://schemas.microsoft.com/office/drawing/2014/main" val="2780021683"/>
                  </a:ext>
                </a:extLst>
              </a:tr>
              <a:tr h="639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Integrated District Public Health Laboratory</a:t>
                      </a:r>
                      <a:endParaRPr lang="en-IN" sz="15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56203" marR="56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</a:rPr>
                        <a:t>3</a:t>
                      </a:r>
                      <a:endParaRPr lang="en-IN" sz="15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56203" marR="56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</a:rPr>
                        <a:t>30</a:t>
                      </a:r>
                      <a:endParaRPr lang="en-IN" sz="15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56203" marR="56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</a:rPr>
                        <a:t>14</a:t>
                      </a:r>
                      <a:endParaRPr lang="en-IN" sz="15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56203" marR="56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</a:rPr>
                        <a:t>36</a:t>
                      </a:r>
                    </a:p>
                  </a:txBody>
                  <a:tcPr marL="56203" marR="56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</a:rPr>
                        <a:t>4</a:t>
                      </a:r>
                      <a:endParaRPr lang="en-IN" sz="15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56203" marR="56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</a:rPr>
                        <a:t>38</a:t>
                      </a:r>
                      <a:endParaRPr lang="en-IN" sz="15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56203" marR="56203" marT="0" marB="0" anchor="ctr"/>
                </a:tc>
                <a:extLst>
                  <a:ext uri="{0D108BD9-81ED-4DB2-BD59-A6C34878D82A}">
                    <a16:rowId xmlns:a16="http://schemas.microsoft.com/office/drawing/2014/main" val="1673199727"/>
                  </a:ext>
                </a:extLst>
              </a:tr>
              <a:tr h="639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Critical Care Hospital Blocks in the districts</a:t>
                      </a:r>
                      <a:endParaRPr lang="en-IN" sz="15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56203" marR="56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</a:rPr>
                        <a:t>1</a:t>
                      </a:r>
                      <a:endParaRPr lang="en-IN" sz="15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56203" marR="56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</a:rPr>
                        <a:t>30</a:t>
                      </a:r>
                      <a:endParaRPr lang="en-IN" sz="15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56203" marR="56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</a:rPr>
                        <a:t>14</a:t>
                      </a:r>
                      <a:endParaRPr lang="en-IN" sz="15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56203" marR="56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</a:rPr>
                        <a:t>36</a:t>
                      </a:r>
                      <a:endParaRPr lang="en-IN" sz="15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56203" marR="56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</a:rPr>
                        <a:t>3</a:t>
                      </a:r>
                      <a:endParaRPr lang="en-IN" sz="15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56203" marR="56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</a:rPr>
                        <a:t>37</a:t>
                      </a:r>
                      <a:endParaRPr lang="en-IN" sz="15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56203" marR="56203" marT="0" marB="0" anchor="ctr"/>
                </a:tc>
                <a:extLst>
                  <a:ext uri="{0D108BD9-81ED-4DB2-BD59-A6C34878D82A}">
                    <a16:rowId xmlns:a16="http://schemas.microsoft.com/office/drawing/2014/main" val="1459918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2422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qwbuAZxR.CuPehOUjrBy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qwbuAZxR.CuPehOUjrBy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qwbuAZxR.CuPehOUjr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qwbuAZxR.CuPehOUjrBy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2070</TotalTime>
  <Words>3626</Words>
  <Application>Microsoft Office PowerPoint</Application>
  <PresentationFormat>On-screen Show (16:9)</PresentationFormat>
  <Paragraphs>1261</Paragraphs>
  <Slides>42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8" baseType="lpstr">
      <vt:lpstr>Gill Sans MT</vt:lpstr>
      <vt:lpstr>Times New Roman</vt:lpstr>
      <vt:lpstr>Euphemia</vt:lpstr>
      <vt:lpstr>Trebuchet MS</vt:lpstr>
      <vt:lpstr>Wingdings</vt:lpstr>
      <vt:lpstr>Calibri</vt:lpstr>
      <vt:lpstr>Roboto</vt:lpstr>
      <vt:lpstr>Courier New</vt:lpstr>
      <vt:lpstr>Cambria</vt:lpstr>
      <vt:lpstr>Arial</vt:lpstr>
      <vt:lpstr>Google Sans</vt:lpstr>
      <vt:lpstr>Times</vt:lpstr>
      <vt:lpstr>Gill Sans</vt:lpstr>
      <vt:lpstr>2_Office Theme</vt:lpstr>
      <vt:lpstr>Parcel</vt:lpstr>
      <vt:lpstr>think-cell Slide</vt:lpstr>
      <vt:lpstr> Regional Orientation Workshop Kerala 20-21st September, 2022</vt:lpstr>
      <vt:lpstr>OVERVIEW</vt:lpstr>
      <vt:lpstr>National Health Mission</vt:lpstr>
      <vt:lpstr>PowerPoint Presentation</vt:lpstr>
      <vt:lpstr>PowerPoint Presentation</vt:lpstr>
      <vt:lpstr>Financial Status (As per NHM-PMS portal)</vt:lpstr>
      <vt:lpstr>PM - Ayushman Bharat Health Infrastructure Mission (PM-ABHIM)</vt:lpstr>
      <vt:lpstr>PM - Ayushman Bharat Health Infrastructure Mission- Salient Features </vt:lpstr>
      <vt:lpstr>The Component-wise physical deliverables during Scheme Period (2021-22 to 2025-26)</vt:lpstr>
      <vt:lpstr>Status of Approval and envisaged physical deliverable</vt:lpstr>
      <vt:lpstr>Financial Status (As per NHM-PMS portal)</vt:lpstr>
      <vt:lpstr>XV-FC Health Grants</vt:lpstr>
      <vt:lpstr>Introduction to XV Finance Commission</vt:lpstr>
      <vt:lpstr>PowerPoint Presentation</vt:lpstr>
      <vt:lpstr>PowerPoint Presentation</vt:lpstr>
      <vt:lpstr>Status of Approval and envisaged physical deliverable</vt:lpstr>
      <vt:lpstr>Financial Status (As per NHM-PMS portal)</vt:lpstr>
      <vt:lpstr>PowerPoint Presentation</vt:lpstr>
      <vt:lpstr>ECRP-II </vt:lpstr>
      <vt:lpstr>Andaman &amp; Nicobar Islands : ECRP-II Physical &amp; Financial progress </vt:lpstr>
      <vt:lpstr>Maharashtra: ECRP-II Physical &amp; Financial progress </vt:lpstr>
      <vt:lpstr>Tamil Nadu: ECRP-II Physical &amp; Financial progress </vt:lpstr>
      <vt:lpstr>Karnataka: ECRP-II Physical &amp; Financial progress </vt:lpstr>
      <vt:lpstr>Kerala: ECRP-II Physical &amp; Financial progress </vt:lpstr>
      <vt:lpstr>Puducherry: ECRP-II Physical &amp; Financial progress </vt:lpstr>
      <vt:lpstr>Status of ABHA ID</vt:lpstr>
      <vt:lpstr>‘SYSTEMATIC ASSESSMENT OF HEALTH CARE PROVIDER’S KNOWLEDGE AND TRAINING’   SASHAKT</vt:lpstr>
      <vt:lpstr>PURPOSE</vt:lpstr>
      <vt:lpstr>Key Features</vt:lpstr>
      <vt:lpstr>Integration with AB-HWC portal and state specific portal </vt:lpstr>
      <vt:lpstr>Teleconsultation services  at AB-HWCs  </vt:lpstr>
      <vt:lpstr>Preparation &amp; Monitoring of Teleconsultation Services</vt:lpstr>
      <vt:lpstr>PowerPoint Presentation</vt:lpstr>
      <vt:lpstr>Kerala</vt:lpstr>
      <vt:lpstr>PowerPoint Presentation</vt:lpstr>
      <vt:lpstr>Andaman &amp; Nicobar Islands</vt:lpstr>
      <vt:lpstr>Components of Revised IPHS</vt:lpstr>
      <vt:lpstr>IPHS Targets</vt:lpstr>
      <vt:lpstr>NQAS Certification: Key Activities</vt:lpstr>
      <vt:lpstr>Certification Status of Health Facilities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Orientation on PM Ayushman Bharat Health Infrastructure Mission</dc:title>
  <dc:creator>DELL</dc:creator>
  <cp:lastModifiedBy>HP LAPTOP</cp:lastModifiedBy>
  <cp:revision>190</cp:revision>
  <cp:lastPrinted>2022-09-12T09:43:15Z</cp:lastPrinted>
  <dcterms:modified xsi:type="dcterms:W3CDTF">2022-09-19T13:04:00Z</dcterms:modified>
</cp:coreProperties>
</file>