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7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</p:sldIdLst>
  <p:sldSz cx="12192000" cy="6858000"/>
  <p:notesSz cx="6799263" cy="9929813"/>
  <p:embeddedFontLst>
    <p:embeddedFont>
      <p:font typeface="Century Gothic" pitchFamily="34" charset="0"/>
      <p:regular r:id="rId24"/>
      <p:bold r:id="rId25"/>
      <p:italic r:id="rId26"/>
      <p:boldItalic r:id="rId27"/>
    </p:embeddedFont>
    <p:embeddedFont>
      <p:font typeface="Cambria" pitchFamily="18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hNw62usx+FUq6NF4MBAzAL3eWp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6081E60-2AE9-41BF-B853-B0A807C565C3}">
  <a:tblStyle styleId="{16081E60-2AE9-41BF-B853-B0A807C565C3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56E4C71-382A-413C-9FFD-C0137CEE5E91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9684D7C-2AA7-445A-AAC6-C8654CC08689}" styleName="Table_2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092EE8B-BA22-45FA-98C1-E93904FD501A}" styleName="Table_3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1E8"/>
          </a:solidFill>
        </a:fill>
      </a:tcStyle>
    </a:wholeTbl>
    <a:band1H>
      <a:tcTxStyle/>
      <a:tcStyle>
        <a:tcBdr/>
        <a:fill>
          <a:solidFill>
            <a:srgbClr val="DB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BE2CE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EF1E8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0417F93-6964-4BC8-B6DD-5639890EC9EE}" styleName="Table_4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E5F9DE9-DF7B-467E-B450-0D1B7B295CAE}" styleName="Table_5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E7E6"/>
          </a:solidFill>
        </a:fill>
      </a:tcStyle>
    </a:wholeTbl>
    <a:band1H>
      <a:tcTxStyle/>
      <a:tcStyle>
        <a:tcBdr/>
        <a:fill>
          <a:solidFill>
            <a:srgbClr val="E0CC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CC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662" y="-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FE5BD-CE2E-4DD4-B140-2D9B134509D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F40B1-0698-4D87-8858-7ECE8FF650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7088" cy="49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3" tIns="45709" rIns="91443" bIns="4570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587" y="0"/>
            <a:ext cx="2947088" cy="49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3" tIns="45709" rIns="91443" bIns="45709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3" tIns="45709" rIns="91443" bIns="45709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2766"/>
            <a:ext cx="2947088" cy="49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3" tIns="45709" rIns="91443" bIns="45709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587" y="9432766"/>
            <a:ext cx="2947088" cy="49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3" tIns="45709" rIns="91443" bIns="45709" anchor="b" anchorCtr="0">
            <a:noAutofit/>
          </a:bodyPr>
          <a:lstStyle/>
          <a:p>
            <a:pPr algn="r"/>
            <a:fld id="{00000000-1234-1234-1234-123412341234}" type="slidenum">
              <a:rPr lang="en-IN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IN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1875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spcFirstLastPara="1" wrap="square" lIns="91443" tIns="45709" rIns="91443" bIns="457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29520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spcFirstLastPara="1" wrap="square" lIns="91443" tIns="45709" rIns="91443" bIns="457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0914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spcFirstLastPara="1" wrap="square" lIns="91443" tIns="45709" rIns="91443" bIns="457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772805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spcFirstLastPara="1" wrap="square" lIns="91443" tIns="45709" rIns="91443" bIns="457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801203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spcFirstLastPara="1" wrap="square" lIns="91443" tIns="45709" rIns="91443" bIns="457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35127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>
            <a:spLocks noGrp="1"/>
          </p:cNvSpPr>
          <p:nvPr>
            <p:ph type="body" idx="1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spcFirstLastPara="1" wrap="square" lIns="91443" tIns="45709" rIns="91443" bIns="457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67043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>
            <a:spLocks noGrp="1"/>
          </p:cNvSpPr>
          <p:nvPr>
            <p:ph type="body" idx="1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spcFirstLastPara="1" wrap="square" lIns="91443" tIns="45709" rIns="91443" bIns="457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5" name="Google Shape;2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21458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7:notes"/>
          <p:cNvSpPr txBox="1">
            <a:spLocks noGrp="1"/>
          </p:cNvSpPr>
          <p:nvPr>
            <p:ph type="body" idx="1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3" tIns="45709" rIns="91443" bIns="457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1" name="Google Shape;261;p17:notes"/>
          <p:cNvSpPr txBox="1">
            <a:spLocks noGrp="1"/>
          </p:cNvSpPr>
          <p:nvPr>
            <p:ph type="sldNum" idx="12"/>
          </p:nvPr>
        </p:nvSpPr>
        <p:spPr>
          <a:xfrm>
            <a:off x="3850587" y="9432766"/>
            <a:ext cx="2947088" cy="49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3" tIns="45709" rIns="91443" bIns="45709" anchor="b" anchorCtr="0">
            <a:noAutofit/>
          </a:bodyPr>
          <a:lstStyle/>
          <a:p>
            <a:pPr algn="r"/>
            <a:fld id="{00000000-1234-1234-1234-123412341234}" type="slidenum">
              <a:rPr lang="en-IN">
                <a:solidFill>
                  <a:srgbClr val="000000"/>
                </a:solidFill>
              </a:rPr>
              <a:pPr algn="r"/>
              <a:t>16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342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3" tIns="45709" rIns="91443" bIns="457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8" name="Google Shape;268;p18:notes"/>
          <p:cNvSpPr txBox="1">
            <a:spLocks noGrp="1"/>
          </p:cNvSpPr>
          <p:nvPr>
            <p:ph type="sldNum" idx="12"/>
          </p:nvPr>
        </p:nvSpPr>
        <p:spPr>
          <a:xfrm>
            <a:off x="3850587" y="9432766"/>
            <a:ext cx="2947088" cy="49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3" tIns="45709" rIns="91443" bIns="45709" anchor="b" anchorCtr="0">
            <a:noAutofit/>
          </a:bodyPr>
          <a:lstStyle/>
          <a:p>
            <a:pPr algn="r"/>
            <a:fld id="{00000000-1234-1234-1234-123412341234}" type="slidenum">
              <a:rPr lang="en-IN">
                <a:solidFill>
                  <a:srgbClr val="000000"/>
                </a:solidFill>
              </a:rPr>
              <a:pPr algn="r"/>
              <a:t>17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105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3" tIns="45709" rIns="91443" bIns="457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8" name="Google Shape;268;p18:notes"/>
          <p:cNvSpPr txBox="1">
            <a:spLocks noGrp="1"/>
          </p:cNvSpPr>
          <p:nvPr>
            <p:ph type="sldNum" idx="12"/>
          </p:nvPr>
        </p:nvSpPr>
        <p:spPr>
          <a:xfrm>
            <a:off x="3850587" y="9432766"/>
            <a:ext cx="2947088" cy="49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3" tIns="45709" rIns="91443" bIns="45709" anchor="b" anchorCtr="0">
            <a:noAutofit/>
          </a:bodyPr>
          <a:lstStyle/>
          <a:p>
            <a:pPr algn="r"/>
            <a:fld id="{00000000-1234-1234-1234-123412341234}" type="slidenum">
              <a:rPr lang="en-IN">
                <a:solidFill>
                  <a:srgbClr val="000000"/>
                </a:solidFill>
              </a:rPr>
              <a:pPr algn="r"/>
              <a:t>18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267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19:notes"/>
          <p:cNvSpPr txBox="1">
            <a:spLocks noGrp="1"/>
          </p:cNvSpPr>
          <p:nvPr>
            <p:ph type="body" idx="1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3" tIns="45709" rIns="91443" bIns="457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7" name="Google Shape;277;p19:notes"/>
          <p:cNvSpPr txBox="1">
            <a:spLocks noGrp="1"/>
          </p:cNvSpPr>
          <p:nvPr>
            <p:ph type="sldNum" idx="12"/>
          </p:nvPr>
        </p:nvSpPr>
        <p:spPr>
          <a:xfrm>
            <a:off x="3850587" y="9432766"/>
            <a:ext cx="2947088" cy="49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3" tIns="45709" rIns="91443" bIns="45709" anchor="b" anchorCtr="0">
            <a:noAutofit/>
          </a:bodyPr>
          <a:lstStyle/>
          <a:p>
            <a:pPr algn="r"/>
            <a:fld id="{00000000-1234-1234-1234-123412341234}" type="slidenum">
              <a:rPr lang="en-IN">
                <a:solidFill>
                  <a:srgbClr val="000000"/>
                </a:solidFill>
              </a:rPr>
              <a:pPr algn="r"/>
              <a:t>19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650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spcFirstLastPara="1" wrap="square" lIns="91443" tIns="45709" rIns="91443" bIns="457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952213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:notes"/>
          <p:cNvSpPr txBox="1">
            <a:spLocks noGrp="1"/>
          </p:cNvSpPr>
          <p:nvPr>
            <p:ph type="body" idx="1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spcFirstLastPara="1" wrap="square" lIns="91443" tIns="45709" rIns="91443" bIns="457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5" name="Google Shape;2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9984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spcFirstLastPara="1" wrap="square" lIns="91443" tIns="45709" rIns="91443" bIns="457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20536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spcFirstLastPara="1" wrap="square" lIns="91443" tIns="45709" rIns="91443" bIns="457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54880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>
            <a:spLocks noGrp="1"/>
          </p:cNvSpPr>
          <p:nvPr>
            <p:ph type="body" idx="1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spcFirstLastPara="1" wrap="square" lIns="91443" tIns="45709" rIns="91443" bIns="457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590438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spcFirstLastPara="1" wrap="square" lIns="91443" tIns="45709" rIns="91443" bIns="457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703532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spcFirstLastPara="1" wrap="square" lIns="91443" tIns="45709" rIns="91443" bIns="457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256229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spcFirstLastPara="1" wrap="square" lIns="91443" tIns="45709" rIns="91443" bIns="457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570488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spcFirstLastPara="1" wrap="square" lIns="91443" tIns="45709" rIns="91443" bIns="457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68211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" name="Picture 3" descr="C:\Users\JC CD\Desktop\Aralam\NHM logo1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353800" y="0"/>
            <a:ext cx="838200" cy="59871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3" name="Google Shape;123;p3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4" name="Google Shape;124;p3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40" name="Google Shape;140;p3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1" name="Google Shape;141;p3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3" name="Google Shape;153;p3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7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7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60" name="Google Shape;160;p3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30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1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Google Shape;11;p2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1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1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1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1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1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1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1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1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1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1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42" name="Picture 3" descr="C:\Users\JC CD\Desktop\Aralam\NHM logo1.jpg"/>
          <p:cNvPicPr>
            <a:picLocks noChangeAspect="1" noChangeArrowheads="1"/>
          </p:cNvPicPr>
          <p:nvPr userDrawn="1"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11353800" y="0"/>
            <a:ext cx="838200" cy="59871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>
            <a:spLocks noGrp="1"/>
          </p:cNvSpPr>
          <p:nvPr>
            <p:ph type="ctrTitle"/>
          </p:nvPr>
        </p:nvSpPr>
        <p:spPr>
          <a:xfrm>
            <a:off x="1974803" y="1828801"/>
            <a:ext cx="8847137" cy="234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entury Gothic"/>
              <a:buNone/>
            </a:pPr>
            <a:r>
              <a:rPr lang="en-IN" sz="4800" b="1" dirty="0">
                <a:solidFill>
                  <a:srgbClr val="002060"/>
                </a:solidFill>
              </a:rPr>
              <a:t>Regional Orientation workshop on NHM, </a:t>
            </a:r>
            <a:r>
              <a:rPr lang="en-IN" sz="4800" b="1" dirty="0" smtClean="0">
                <a:solidFill>
                  <a:srgbClr val="002060"/>
                </a:solidFill>
              </a:rPr>
              <a:t/>
            </a:r>
            <a:br>
              <a:rPr lang="en-IN" sz="4800" b="1" dirty="0" smtClean="0">
                <a:solidFill>
                  <a:srgbClr val="002060"/>
                </a:solidFill>
              </a:rPr>
            </a:br>
            <a:r>
              <a:rPr lang="en-IN" sz="4800" b="1" dirty="0" smtClean="0">
                <a:solidFill>
                  <a:srgbClr val="002060"/>
                </a:solidFill>
              </a:rPr>
              <a:t>PM-ABHIM</a:t>
            </a:r>
            <a:r>
              <a:rPr lang="en-IN" sz="4800" b="1" dirty="0">
                <a:solidFill>
                  <a:srgbClr val="002060"/>
                </a:solidFill>
              </a:rPr>
              <a:t>, ECRP-II &amp; FC-XV</a:t>
            </a:r>
            <a:endParaRPr sz="4800" b="1">
              <a:solidFill>
                <a:srgbClr val="002060"/>
              </a:solidFill>
            </a:endParaRPr>
          </a:p>
        </p:txBody>
      </p:sp>
      <p:sp>
        <p:nvSpPr>
          <p:cNvPr id="169" name="Google Shape;169;p1"/>
          <p:cNvSpPr txBox="1">
            <a:spLocks noGrp="1"/>
          </p:cNvSpPr>
          <p:nvPr>
            <p:ph type="subTitle" idx="1"/>
          </p:nvPr>
        </p:nvSpPr>
        <p:spPr>
          <a:xfrm>
            <a:off x="4095750" y="6258161"/>
            <a:ext cx="5010150" cy="59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IN" sz="3600" b="1" dirty="0" smtClean="0">
                <a:solidFill>
                  <a:srgbClr val="6E3F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IN" sz="3600" b="1" dirty="0">
                <a:solidFill>
                  <a:srgbClr val="6E3F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KERALA</a:t>
            </a:r>
            <a:endParaRPr sz="3600" b="1">
              <a:solidFill>
                <a:srgbClr val="6E3F0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962" name="Picture 2" descr="Kerala has 3 more cases of Zika virus, 44 cases in total: Kerala Health  Minister - Artifex.Ne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0575" y="4159863"/>
            <a:ext cx="1101725" cy="1926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Google Shape;225;p11"/>
          <p:cNvGraphicFramePr/>
          <p:nvPr/>
        </p:nvGraphicFramePr>
        <p:xfrm>
          <a:off x="576024" y="1431385"/>
          <a:ext cx="11177875" cy="5238106"/>
        </p:xfrm>
        <a:graphic>
          <a:graphicData uri="http://schemas.openxmlformats.org/drawingml/2006/table">
            <a:tbl>
              <a:tblPr>
                <a:noFill/>
                <a:tableStyleId>{B0417F93-6964-4BC8-B6DD-5639890EC9EE}</a:tableStyleId>
              </a:tblPr>
              <a:tblGrid>
                <a:gridCol w="1169425"/>
                <a:gridCol w="1078300"/>
                <a:gridCol w="1078300"/>
                <a:gridCol w="1078300"/>
                <a:gridCol w="1078300"/>
                <a:gridCol w="1078300"/>
                <a:gridCol w="1078300"/>
                <a:gridCol w="1078300"/>
                <a:gridCol w="1078300"/>
                <a:gridCol w="1382050"/>
              </a:tblGrid>
              <a:tr h="309950">
                <a:tc gridSpan="10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(Rs. in </a:t>
                      </a:r>
                      <a:r>
                        <a:rPr lang="en-IN" sz="1600" u="none" strike="noStrik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crore</a:t>
                      </a:r>
                      <a:r>
                        <a:rPr lang="en-IN" sz="1600" u="none" strike="noStrik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solidFill>
                      <a:srgbClr val="FA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2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Financial Year 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Funds Released during FY 2022-23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 Cash GIA Released (Excl. IM and Kind Grants)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Central Share transferred from State Treasury to SNA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Pending Central Share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State share due (Opening)  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Proportionate State Share due (on current year release)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State Share credited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Pending State Share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% of Expenditure (against Total Fund Receivable)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</a:tr>
              <a:tr h="571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5=(3-4)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9=([6+7]-8)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</a:tr>
              <a:tr h="487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2021-22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>
                          <a:solidFill>
                            <a:srgbClr val="000000"/>
                          </a:solidFill>
                        </a:rPr>
                        <a:t>3.75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>
                          <a:solidFill>
                            <a:srgbClr val="000000"/>
                          </a:solidFill>
                        </a:rPr>
                        <a:t>3.75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>
                          <a:solidFill>
                            <a:srgbClr val="000000"/>
                          </a:solidFill>
                        </a:rPr>
                        <a:t>3.75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>
                          <a:solidFill>
                            <a:srgbClr val="000000"/>
                          </a:solidFill>
                        </a:rPr>
                        <a:t>Nil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>
                          <a:solidFill>
                            <a:srgbClr val="000000"/>
                          </a:solidFill>
                        </a:rPr>
                        <a:t>Nil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>
                          <a:solidFill>
                            <a:srgbClr val="000000"/>
                          </a:solidFill>
                        </a:rPr>
                        <a:t>2.50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>
                          <a:solidFill>
                            <a:srgbClr val="000000"/>
                          </a:solidFill>
                        </a:rPr>
                        <a:t>2.50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>
                          <a:solidFill>
                            <a:srgbClr val="000000"/>
                          </a:solidFill>
                        </a:rPr>
                        <a:t>Nil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>
                          <a:solidFill>
                            <a:srgbClr val="000000"/>
                          </a:solidFill>
                        </a:rPr>
                        <a:t>Nil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</a:tr>
              <a:tr h="487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2022-23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IN" sz="1600">
                          <a:solidFill>
                            <a:srgbClr val="000000"/>
                          </a:solidFill>
                        </a:rPr>
                        <a:t>Nil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Nil</a:t>
                      </a:r>
                      <a:endParaRPr sz="1600" b="0" i="0" u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Nil</a:t>
                      </a:r>
                      <a:endParaRPr sz="1600" b="0" i="0" u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Nil</a:t>
                      </a:r>
                      <a:endParaRPr sz="1600" b="0" i="0" u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Nil</a:t>
                      </a:r>
                      <a:endParaRPr sz="1600" b="0" i="0" u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Nil</a:t>
                      </a:r>
                      <a:endParaRPr sz="1600" b="0" i="0" u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Nil</a:t>
                      </a:r>
                      <a:endParaRPr sz="1600" b="0" i="0" u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Nil</a:t>
                      </a:r>
                      <a:endParaRPr sz="1600" b="0" i="0" u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Nil</a:t>
                      </a:r>
                      <a:endParaRPr sz="1600" b="0" i="0" u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</a:tr>
              <a:tr h="1131850">
                <a:tc gridSpan="10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IN" sz="1600" dirty="0"/>
                        <a:t>Note:</a:t>
                      </a:r>
                      <a:endParaRPr sz="16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IN" sz="1600" dirty="0"/>
                        <a:t>1. The format to be filled by States of </a:t>
                      </a:r>
                      <a:r>
                        <a:rPr lang="en-IN" sz="1600" b="1" u="sng" dirty="0"/>
                        <a:t>Andaman &amp; Nicobar Islands, Karnataka, Kerala and </a:t>
                      </a:r>
                      <a:r>
                        <a:rPr lang="en-IN" sz="1600" b="1" u="sng" dirty="0" err="1"/>
                        <a:t>Puducherry</a:t>
                      </a:r>
                      <a:r>
                        <a:rPr lang="en-IN" sz="1600" b="1" u="sng" dirty="0"/>
                        <a:t>.</a:t>
                      </a:r>
                      <a:endParaRPr sz="1600" b="1" u="sng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IN" sz="1600" dirty="0"/>
                        <a:t>2. Above releases are updated </a:t>
                      </a:r>
                      <a:r>
                        <a:rPr lang="en-IN" sz="1600" dirty="0" err="1"/>
                        <a:t>upto</a:t>
                      </a:r>
                      <a:r>
                        <a:rPr lang="en-IN" sz="1600" dirty="0"/>
                        <a:t> 16</a:t>
                      </a:r>
                      <a:r>
                        <a:rPr lang="en-IN" sz="1600" i="1" dirty="0"/>
                        <a:t>.09.2022</a:t>
                      </a:r>
                      <a:r>
                        <a:rPr lang="en-IN" sz="1600" dirty="0"/>
                        <a:t>.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525" marR="9525" marT="9525" marB="0">
                    <a:solidFill>
                      <a:srgbClr val="FA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6" name="Google Shape;226;p11"/>
          <p:cNvSpPr txBox="1">
            <a:spLocks noGrp="1"/>
          </p:cNvSpPr>
          <p:nvPr>
            <p:ph type="title"/>
          </p:nvPr>
        </p:nvSpPr>
        <p:spPr>
          <a:xfrm>
            <a:off x="547445" y="544336"/>
            <a:ext cx="9662746" cy="72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IN" b="1" dirty="0"/>
              <a:t>Financial Progress – PM-ABHIM</a:t>
            </a:r>
            <a:endParaRPr b="1"/>
          </a:p>
        </p:txBody>
      </p:sp>
      <p:sp>
        <p:nvSpPr>
          <p:cNvPr id="227" name="Google Shape;227;p11"/>
          <p:cNvSpPr/>
          <p:nvPr/>
        </p:nvSpPr>
        <p:spPr>
          <a:xfrm>
            <a:off x="8911513" y="773548"/>
            <a:ext cx="23348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(Amount in Rs. Crores)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>
            <a:spLocks noGrp="1"/>
          </p:cNvSpPr>
          <p:nvPr>
            <p:ph type="title"/>
          </p:nvPr>
        </p:nvSpPr>
        <p:spPr>
          <a:xfrm>
            <a:off x="1348877" y="628650"/>
            <a:ext cx="986204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IN" b="1" dirty="0"/>
              <a:t>Financial Progress – PM-ABHIM</a:t>
            </a:r>
            <a:endParaRPr/>
          </a:p>
        </p:txBody>
      </p:sp>
      <p:graphicFrame>
        <p:nvGraphicFramePr>
          <p:cNvPr id="233" name="Google Shape;233;p12"/>
          <p:cNvGraphicFramePr/>
          <p:nvPr/>
        </p:nvGraphicFramePr>
        <p:xfrm>
          <a:off x="1489183" y="1375410"/>
          <a:ext cx="9943650" cy="4369375"/>
        </p:xfrm>
        <a:graphic>
          <a:graphicData uri="http://schemas.openxmlformats.org/drawingml/2006/table">
            <a:tbl>
              <a:tblPr>
                <a:noFill/>
                <a:tableStyleId>{19684D7C-2AA7-445A-AAC6-C8654CC08689}</a:tableStyleId>
              </a:tblPr>
              <a:tblGrid>
                <a:gridCol w="1171325"/>
                <a:gridCol w="1319575"/>
                <a:gridCol w="1190625"/>
                <a:gridCol w="1018600"/>
                <a:gridCol w="1902700"/>
                <a:gridCol w="1383275"/>
                <a:gridCol w="1957550"/>
              </a:tblGrid>
              <a:tr h="1355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Financial Year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Cash GIA Released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 Releases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Kind Grant Releases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 Cash GIA Released (Excl. IM and Kind Grants)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1st Tranche Possible Release 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Remarks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</a:tr>
              <a:tr h="409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5=(2+3+4)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</a:tr>
              <a:tr h="661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2021-22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rgbClr val="000000"/>
                          </a:solidFill>
                        </a:rPr>
                        <a:t>3.75</a:t>
                      </a:r>
                      <a:endParaRPr sz="18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rgbClr val="000000"/>
                          </a:solidFill>
                        </a:rPr>
                        <a:t>0</a:t>
                      </a:r>
                      <a:endParaRPr sz="18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rgbClr val="000000"/>
                          </a:solidFill>
                        </a:rPr>
                        <a:t>0</a:t>
                      </a:r>
                      <a:endParaRPr sz="18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rgbClr val="000000"/>
                          </a:solidFill>
                        </a:rPr>
                        <a:t>3.75</a:t>
                      </a:r>
                      <a:endParaRPr sz="18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rgbClr val="000000"/>
                          </a:solidFill>
                        </a:rPr>
                        <a:t>3.75</a:t>
                      </a:r>
                      <a:endParaRPr sz="18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</a:tr>
              <a:tr h="739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2022-23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rgbClr val="000000"/>
                          </a:solidFill>
                        </a:rPr>
                        <a:t>Nil</a:t>
                      </a:r>
                      <a:endParaRPr sz="18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Nil</a:t>
                      </a:r>
                      <a:endParaRPr sz="18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Nil</a:t>
                      </a:r>
                      <a:endParaRPr sz="18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Nil</a:t>
                      </a:r>
                      <a:endParaRPr sz="18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Nil</a:t>
                      </a:r>
                      <a:endParaRPr/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</a:tr>
              <a:tr h="1204175">
                <a:tc gridSpan="7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IN" sz="1800" dirty="0"/>
                        <a:t>Note:</a:t>
                      </a:r>
                      <a:endParaRPr sz="18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IN" sz="18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r>
                        <a:rPr lang="en-IN" sz="1800" dirty="0"/>
                        <a:t>The format to be filled by State of </a:t>
                      </a:r>
                      <a:r>
                        <a:rPr lang="en-IN" sz="1800" b="1" u="sng" dirty="0"/>
                        <a:t>Kerala.</a:t>
                      </a:r>
                      <a:endParaRPr sz="1800" b="1" u="sng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IN" sz="1800" dirty="0"/>
                        <a:t>2. Above releases are updated </a:t>
                      </a:r>
                      <a:r>
                        <a:rPr lang="en-IN" sz="1800" dirty="0" err="1"/>
                        <a:t>upto</a:t>
                      </a:r>
                      <a:r>
                        <a:rPr lang="en-IN" sz="1800" dirty="0"/>
                        <a:t> 16</a:t>
                      </a:r>
                      <a:r>
                        <a:rPr lang="en-IN" sz="1800" i="1" dirty="0"/>
                        <a:t>.09.2022</a:t>
                      </a:r>
                      <a:r>
                        <a:rPr lang="en-IN" sz="1800" dirty="0"/>
                        <a:t>.</a:t>
                      </a:r>
                      <a:endParaRPr sz="1800"/>
                    </a:p>
                  </a:txBody>
                  <a:tcPr marL="8375" marR="8375" marT="8375" marB="0" anchor="ctr">
                    <a:solidFill>
                      <a:srgbClr val="FA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>
            <a:spLocks noGrp="1"/>
          </p:cNvSpPr>
          <p:nvPr>
            <p:ph type="title"/>
          </p:nvPr>
        </p:nvSpPr>
        <p:spPr>
          <a:xfrm>
            <a:off x="1114865" y="51373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</a:pPr>
            <a:r>
              <a:rPr lang="en-IN" sz="4400" b="1" dirty="0"/>
              <a:t>XV - Finance Commission </a:t>
            </a:r>
            <a:r>
              <a:rPr lang="en-IN" sz="4400" b="1" dirty="0" smtClean="0"/>
              <a:t/>
            </a:r>
            <a:br>
              <a:rPr lang="en-IN" sz="4400" b="1" dirty="0" smtClean="0"/>
            </a:br>
            <a:r>
              <a:rPr lang="en-IN" sz="4400" b="1" dirty="0" smtClean="0"/>
              <a:t>Health </a:t>
            </a:r>
            <a:r>
              <a:rPr lang="en-IN" sz="4400" b="1" dirty="0"/>
              <a:t>Grants</a:t>
            </a:r>
            <a:endParaRPr sz="4400" b="1"/>
          </a:p>
        </p:txBody>
      </p:sp>
      <p:pic>
        <p:nvPicPr>
          <p:cNvPr id="3" name="Picture 3" descr="D:\bincy\PHOTOS\Muzhappilangad FHC fotos\DSC073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1950" y="1979216"/>
            <a:ext cx="5581650" cy="3525222"/>
          </a:xfrm>
          <a:prstGeom prst="rect">
            <a:avLst/>
          </a:prstGeom>
          <a:noFill/>
        </p:spPr>
      </p:pic>
      <p:pic>
        <p:nvPicPr>
          <p:cNvPr id="5" name="Picture 2" descr="C:\Users\Divya\Desktop\Aardrm pht 02.08\ktym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8502" y="1971654"/>
            <a:ext cx="5930063" cy="3495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>
            <a:spLocks noGrp="1"/>
          </p:cNvSpPr>
          <p:nvPr>
            <p:ph type="title"/>
          </p:nvPr>
        </p:nvSpPr>
        <p:spPr>
          <a:xfrm>
            <a:off x="164977" y="17294"/>
            <a:ext cx="9662746" cy="72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IN" sz="3200" b="1" dirty="0"/>
              <a:t>Implementation Status</a:t>
            </a:r>
            <a:endParaRPr sz="3200" b="1"/>
          </a:p>
        </p:txBody>
      </p:sp>
      <p:graphicFrame>
        <p:nvGraphicFramePr>
          <p:cNvPr id="244" name="Google Shape;244;p14"/>
          <p:cNvGraphicFramePr/>
          <p:nvPr>
            <p:extLst>
              <p:ext uri="{D42A27DB-BD31-4B8C-83A1-F6EECF244321}">
                <p14:modId xmlns:p14="http://schemas.microsoft.com/office/powerpoint/2010/main" xmlns="" val="4066924415"/>
              </p:ext>
            </p:extLst>
          </p:nvPr>
        </p:nvGraphicFramePr>
        <p:xfrm>
          <a:off x="164978" y="702562"/>
          <a:ext cx="11884150" cy="5785470"/>
        </p:xfrm>
        <a:graphic>
          <a:graphicData uri="http://schemas.openxmlformats.org/drawingml/2006/table">
            <a:tbl>
              <a:tblPr firstRow="1" bandRow="1">
                <a:noFill/>
                <a:tableStyleId>{16081E60-2AE9-41BF-B853-B0A807C565C3}</a:tableStyleId>
              </a:tblPr>
              <a:tblGrid>
                <a:gridCol w="3659350"/>
                <a:gridCol w="845350"/>
                <a:gridCol w="1391325"/>
                <a:gridCol w="1449575"/>
                <a:gridCol w="587375"/>
                <a:gridCol w="963625"/>
                <a:gridCol w="1329075"/>
                <a:gridCol w="630375"/>
                <a:gridCol w="1028100"/>
              </a:tblGrid>
              <a:tr h="58897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solidFill>
                            <a:schemeClr val="dk1"/>
                          </a:solidFill>
                        </a:rPr>
                        <a:t>Component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dk1"/>
                          </a:solidFill>
                        </a:rPr>
                        <a:t>2021-22</a:t>
                      </a:r>
                      <a:endParaRPr sz="1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dk1"/>
                          </a:solidFill>
                        </a:rPr>
                        <a:t>2022-23</a:t>
                      </a:r>
                      <a:endParaRPr sz="1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dk1"/>
                          </a:solidFill>
                        </a:rPr>
                        <a:t>Total   (2021-2026)</a:t>
                      </a:r>
                      <a:endParaRPr sz="1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IN" sz="1800" b="1">
                          <a:solidFill>
                            <a:schemeClr val="dk1"/>
                          </a:solidFill>
                        </a:rPr>
                        <a:t>Nos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IN" sz="1800" b="1">
                          <a:solidFill>
                            <a:schemeClr val="dk1"/>
                          </a:solidFill>
                        </a:rPr>
                        <a:t>Fund allotted</a:t>
                      </a:r>
                      <a:endParaRPr sz="1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IN" sz="1800" b="1">
                          <a:solidFill>
                            <a:schemeClr val="dk1"/>
                          </a:solidFill>
                        </a:rPr>
                        <a:t>Funds utilized (As per NHM PMS) 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IN" sz="1800" b="1">
                          <a:solidFill>
                            <a:schemeClr val="dk1"/>
                          </a:solidFill>
                        </a:rPr>
                        <a:t>Nos</a:t>
                      </a:r>
                      <a:endParaRPr sz="1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IN" sz="1800" b="1">
                          <a:solidFill>
                            <a:schemeClr val="dk1"/>
                          </a:solidFill>
                        </a:rPr>
                        <a:t>Fund allotted</a:t>
                      </a:r>
                      <a:endParaRPr sz="1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IN" sz="1800" b="1">
                          <a:solidFill>
                            <a:schemeClr val="dk1"/>
                          </a:solidFill>
                        </a:rPr>
                        <a:t>Funds utilized (As per NHM PMS)  </a:t>
                      </a:r>
                      <a:endParaRPr sz="1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IN" sz="1800" b="1">
                          <a:solidFill>
                            <a:schemeClr val="dk1"/>
                          </a:solidFill>
                        </a:rPr>
                        <a:t>Nos</a:t>
                      </a:r>
                      <a:endParaRPr sz="1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IN" sz="1800" b="1">
                          <a:solidFill>
                            <a:schemeClr val="dk1"/>
                          </a:solidFill>
                        </a:rPr>
                        <a:t>Fund allotted</a:t>
                      </a:r>
                      <a:endParaRPr sz="1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6486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IN" sz="2000" b="1"/>
                        <a:t>Building-less Sub-Centres, PHCs, CHCs </a:t>
                      </a:r>
                      <a:endParaRPr sz="20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0.50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2.65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IN" sz="2000" b="1"/>
                        <a:t>Urban HWCs</a:t>
                      </a:r>
                      <a:endParaRPr sz="20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380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322.22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1711.04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6486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IN" sz="2000" b="1"/>
                        <a:t>Conversion of Rural PHCs and SCs into HWCs</a:t>
                      </a:r>
                      <a:endParaRPr sz="20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5409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105.43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50.89</a:t>
                      </a: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559.83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IN" sz="2000" b="1"/>
                        <a:t>Block Public Health Units </a:t>
                      </a:r>
                      <a:endParaRPr sz="20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30.59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 issued to M/s KMSCL for procurement &amp; supply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162.43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6486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IN" sz="2000" b="1"/>
                        <a:t>Diagnostic infrastructure for SHCs</a:t>
                      </a:r>
                      <a:endParaRPr sz="20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5409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39.61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210.36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648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/>
                        <a:t>Diagnostic infrastructure for PHCs</a:t>
                      </a:r>
                      <a:endParaRPr sz="20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886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49.58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263.27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6486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IN" sz="2000" b="1"/>
                        <a:t>Diagnostic infrastructure for UPHCs</a:t>
                      </a:r>
                      <a:endParaRPr sz="20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102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11.05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58.70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</a:tbl>
          </a:graphicData>
        </a:graphic>
      </p:graphicFrame>
      <p:sp>
        <p:nvSpPr>
          <p:cNvPr id="245" name="Google Shape;245;p14"/>
          <p:cNvSpPr/>
          <p:nvPr/>
        </p:nvSpPr>
        <p:spPr>
          <a:xfrm>
            <a:off x="8486552" y="261221"/>
            <a:ext cx="23348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(Amount in Rs. </a:t>
            </a:r>
            <a:r>
              <a:rPr lang="en-IN" sz="18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Crores</a:t>
            </a:r>
            <a:r>
              <a:rPr lang="en-IN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"/>
          <p:cNvSpPr txBox="1">
            <a:spLocks noGrp="1"/>
          </p:cNvSpPr>
          <p:nvPr>
            <p:ph type="title"/>
          </p:nvPr>
        </p:nvSpPr>
        <p:spPr>
          <a:xfrm>
            <a:off x="164977" y="17294"/>
            <a:ext cx="9662746" cy="72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IN" b="1"/>
              <a:t>Implementation Status</a:t>
            </a:r>
            <a:endParaRPr b="1"/>
          </a:p>
        </p:txBody>
      </p:sp>
      <p:sp>
        <p:nvSpPr>
          <p:cNvPr id="251" name="Google Shape;251;p15"/>
          <p:cNvSpPr/>
          <p:nvPr/>
        </p:nvSpPr>
        <p:spPr>
          <a:xfrm>
            <a:off x="9096152" y="623171"/>
            <a:ext cx="23348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(Amount in Rs. </a:t>
            </a:r>
            <a:r>
              <a:rPr lang="en-IN" sz="18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Crores</a:t>
            </a:r>
            <a:r>
              <a:rPr lang="en-IN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graphicFrame>
        <p:nvGraphicFramePr>
          <p:cNvPr id="252" name="Google Shape;252;p15"/>
          <p:cNvGraphicFramePr/>
          <p:nvPr>
            <p:extLst>
              <p:ext uri="{D42A27DB-BD31-4B8C-83A1-F6EECF244321}">
                <p14:modId xmlns:p14="http://schemas.microsoft.com/office/powerpoint/2010/main" xmlns="" val="1982989480"/>
              </p:ext>
            </p:extLst>
          </p:nvPr>
        </p:nvGraphicFramePr>
        <p:xfrm>
          <a:off x="164977" y="1066013"/>
          <a:ext cx="11636475" cy="5771520"/>
        </p:xfrm>
        <a:graphic>
          <a:graphicData uri="http://schemas.openxmlformats.org/drawingml/2006/table">
            <a:tbl>
              <a:tblPr firstRow="1" bandRow="1">
                <a:noFill/>
                <a:tableStyleId>{A092EE8B-BA22-45FA-98C1-E93904FD501A}</a:tableStyleId>
              </a:tblPr>
              <a:tblGrid>
                <a:gridCol w="3682275"/>
                <a:gridCol w="1207500"/>
                <a:gridCol w="1265000"/>
                <a:gridCol w="1227460"/>
                <a:gridCol w="4254240"/>
              </a:tblGrid>
              <a:tr h="91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Component Name</a:t>
                      </a:r>
                      <a:endParaRPr sz="16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Physical Target</a:t>
                      </a:r>
                      <a:endParaRPr sz="16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Work Initiated (in No.)</a:t>
                      </a:r>
                      <a:endParaRPr sz="1600" b="1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Implementation Challenges</a:t>
                      </a:r>
                      <a:endParaRPr sz="16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37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2021-22</a:t>
                      </a:r>
                      <a:endParaRPr sz="16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2022-23</a:t>
                      </a:r>
                      <a:endParaRPr sz="16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739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IN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Building-less Sub-Centres, PHCs, CHCs </a:t>
                      </a:r>
                      <a:endParaRPr sz="20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/>
                        <a:t>2</a:t>
                      </a: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457200" marR="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-IN" sz="1600" b="1" dirty="0"/>
                        <a:t>Order for implementation of program issued vide </a:t>
                      </a:r>
                      <a:r>
                        <a:rPr lang="en-IN" sz="1600" b="1" dirty="0" err="1"/>
                        <a:t>Govt</a:t>
                      </a:r>
                      <a:r>
                        <a:rPr lang="en-IN" sz="1600" b="1" dirty="0"/>
                        <a:t> order. G.O.(</a:t>
                      </a:r>
                      <a:r>
                        <a:rPr lang="en-IN" sz="1600" b="1" dirty="0" err="1"/>
                        <a:t>Rt</a:t>
                      </a:r>
                      <a:r>
                        <a:rPr lang="en-IN" sz="1600" b="1" dirty="0"/>
                        <a:t>).No..2132/2022/LSGD Dated 31.08.2022 &amp; G.O.(</a:t>
                      </a:r>
                      <a:r>
                        <a:rPr lang="en-IN" sz="1600" b="1" dirty="0" err="1"/>
                        <a:t>Rt</a:t>
                      </a:r>
                      <a:r>
                        <a:rPr lang="en-IN" sz="1600" b="1" dirty="0"/>
                        <a:t>).No..2156/2022/LSGD dated 01.09.2022.</a:t>
                      </a:r>
                      <a:endParaRPr sz="1600" b="1" dirty="0"/>
                    </a:p>
                    <a:p>
                      <a:pPr marL="457200" marR="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AutoNum type="arabicPeriod"/>
                      </a:pPr>
                      <a:r>
                        <a:rPr lang="en-IN" sz="1600" b="1" dirty="0"/>
                        <a:t>State level TOT for implementation of scheme for 21-22 as well as preparation of scheme for 22-23 conducted on 17.09.22.</a:t>
                      </a:r>
                      <a:endParaRPr sz="1600" b="1" dirty="0"/>
                    </a:p>
                    <a:p>
                      <a:pPr marL="457200" marR="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AutoNum type="arabicPeriod"/>
                      </a:pPr>
                      <a:r>
                        <a:rPr lang="en-IN" sz="1600" b="1" dirty="0"/>
                        <a:t>Trainings for LSG members and officials will be held on 20,22 &amp; 23 Sept 2022.</a:t>
                      </a:r>
                      <a:endParaRPr sz="1600" b="1" dirty="0"/>
                    </a:p>
                    <a:p>
                      <a:pPr marL="457200" marR="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AutoNum type="arabicPeriod"/>
                      </a:pPr>
                      <a:r>
                        <a:rPr lang="en-IN" sz="1600" b="1" dirty="0"/>
                        <a:t>LSGs directed to submit proposal for 22-23 by 30th Sept 2022.</a:t>
                      </a:r>
                      <a:endParaRPr sz="1600" b="1" dirty="0"/>
                    </a:p>
                    <a:p>
                      <a:pPr marL="457200" marR="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AutoNum type="arabicPeriod"/>
                      </a:pPr>
                      <a:r>
                        <a:rPr lang="en-IN" sz="1600" b="1" dirty="0"/>
                        <a:t>Proposed to submit PIP 22-23 by 15th Oct 2022.</a:t>
                      </a:r>
                      <a:endParaRPr sz="1600" b="1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39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IN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Urban HWCs</a:t>
                      </a:r>
                      <a:endParaRPr sz="20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/>
                        <a:t>380</a:t>
                      </a: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9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IN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Conversion of Rural PHCs and SCs into HWCs</a:t>
                      </a:r>
                      <a:endParaRPr sz="20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/>
                        <a:t>5409</a:t>
                      </a: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IN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Block Public Health Units </a:t>
                      </a:r>
                      <a:endParaRPr sz="20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/>
                        <a:t>75</a:t>
                      </a: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 issued to M/s KMSCL for procurement &amp; supply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IN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Diagnostic infrastructure for SHCs</a:t>
                      </a:r>
                      <a:endParaRPr sz="20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/>
                        <a:t>5409</a:t>
                      </a: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Diagnostic infrastructure for PHCs</a:t>
                      </a:r>
                      <a:endParaRPr sz="2000" b="1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/>
                        <a:t>886</a:t>
                      </a: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76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IN" sz="2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Diagnostic infrastructure for UPHCs</a:t>
                      </a:r>
                      <a:endParaRPr sz="2000" b="1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75" marR="53575" marT="26775" marB="26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/>
                        <a:t>102</a:t>
                      </a: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"/>
          <p:cNvSpPr txBox="1">
            <a:spLocks noGrp="1"/>
          </p:cNvSpPr>
          <p:nvPr>
            <p:ph type="title"/>
          </p:nvPr>
        </p:nvSpPr>
        <p:spPr>
          <a:xfrm>
            <a:off x="1086290" y="485162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Emergency COVID Response Package</a:t>
            </a:r>
            <a:br>
              <a:rPr lang="en-IN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N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PHASE- II</a:t>
            </a:r>
            <a:endParaRPr sz="4400" b="1">
              <a:solidFill>
                <a:schemeClr val="dk1"/>
              </a:solidFill>
            </a:endParaRPr>
          </a:p>
        </p:txBody>
      </p:sp>
      <p:pic>
        <p:nvPicPr>
          <p:cNvPr id="5" name="Picture 4" descr="WhatsApp Image 2022-05-01 at 10.46.15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82" y="1814512"/>
            <a:ext cx="5854317" cy="3729038"/>
          </a:xfrm>
          <a:prstGeom prst="rect">
            <a:avLst/>
          </a:prstGeom>
        </p:spPr>
      </p:pic>
      <p:pic>
        <p:nvPicPr>
          <p:cNvPr id="6" name="Picture 5" descr="WhatsApp Image 2022-05-01 at 9.59.43 A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145" y="1809730"/>
            <a:ext cx="5881523" cy="3638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"/>
          <p:cNvSpPr txBox="1">
            <a:spLocks noGrp="1"/>
          </p:cNvSpPr>
          <p:nvPr>
            <p:ph type="title"/>
          </p:nvPr>
        </p:nvSpPr>
        <p:spPr>
          <a:xfrm>
            <a:off x="1329807" y="266700"/>
            <a:ext cx="10271644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</a:pPr>
            <a:r>
              <a:rPr lang="en-IN" sz="3200" b="1" dirty="0">
                <a:latin typeface="Arial"/>
                <a:ea typeface="Arial"/>
                <a:cs typeface="Arial"/>
                <a:sym typeface="Arial"/>
              </a:rPr>
              <a:t>Financial Progress</a:t>
            </a:r>
            <a:endParaRPr sz="3200" b="1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4" name="Google Shape;264;p17"/>
          <p:cNvGraphicFramePr/>
          <p:nvPr/>
        </p:nvGraphicFramePr>
        <p:xfrm>
          <a:off x="1520306" y="1054423"/>
          <a:ext cx="9733750" cy="5359405"/>
        </p:xfrm>
        <a:graphic>
          <a:graphicData uri="http://schemas.openxmlformats.org/drawingml/2006/table">
            <a:tbl>
              <a:tblPr firstRow="1" bandRow="1">
                <a:noFill/>
                <a:tableStyleId>{AE5F9DE9-DF7B-467E-B450-0D1B7B295CAE}</a:tableStyleId>
              </a:tblPr>
              <a:tblGrid>
                <a:gridCol w="901475"/>
                <a:gridCol w="5296050"/>
                <a:gridCol w="3536225"/>
              </a:tblGrid>
              <a:tr h="822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solidFill>
                            <a:schemeClr val="dk1"/>
                          </a:solidFill>
                        </a:rPr>
                        <a:t>S. No.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solidFill>
                            <a:schemeClr val="dk1"/>
                          </a:solidFill>
                        </a:rPr>
                        <a:t>Items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solidFill>
                            <a:schemeClr val="dk1"/>
                          </a:solidFill>
                        </a:rPr>
                        <a:t>Amount (Rs. In Crore)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562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200">
                          <a:solidFill>
                            <a:schemeClr val="dk1"/>
                          </a:solidFill>
                        </a:rPr>
                        <a:t>1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200">
                          <a:solidFill>
                            <a:schemeClr val="dk1"/>
                          </a:solidFill>
                        </a:rPr>
                        <a:t>Total Resource Envelope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200"/>
                        <a:t>289.82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562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200">
                          <a:solidFill>
                            <a:schemeClr val="dk1"/>
                          </a:solidFill>
                        </a:rPr>
                        <a:t>2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200">
                          <a:solidFill>
                            <a:schemeClr val="dk1"/>
                          </a:solidFill>
                        </a:rPr>
                        <a:t>Total Amount Approved (MoHFW + GB)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200"/>
                        <a:t>289.82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562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200">
                          <a:solidFill>
                            <a:schemeClr val="dk1"/>
                          </a:solidFill>
                        </a:rPr>
                        <a:t>3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200">
                          <a:solidFill>
                            <a:schemeClr val="dk1"/>
                          </a:solidFill>
                        </a:rPr>
                        <a:t>Amount Credited from Treasury to SHS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200"/>
                        <a:t>289.82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562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200">
                          <a:solidFill>
                            <a:schemeClr val="dk1"/>
                          </a:solidFill>
                        </a:rPr>
                        <a:t>4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entury Gothic"/>
                        <a:buNone/>
                      </a:pPr>
                      <a:r>
                        <a:rPr lang="en-IN" sz="2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Expenditure (Till date: </a:t>
                      </a:r>
                      <a:r>
                        <a:rPr lang="en-IN" sz="2200"/>
                        <a:t>19.09.2022</a:t>
                      </a:r>
                      <a:r>
                        <a:rPr lang="en-IN" sz="2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sz="2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200"/>
                        <a:t>176.68</a:t>
                      </a:r>
                      <a:endParaRPr sz="2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562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200">
                          <a:solidFill>
                            <a:schemeClr val="dk1"/>
                          </a:solidFill>
                        </a:rPr>
                        <a:t>5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entury Gothic"/>
                        <a:buNone/>
                      </a:pPr>
                      <a:r>
                        <a:rPr lang="en-IN" sz="2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Expenditure (%)</a:t>
                      </a:r>
                      <a:endParaRPr sz="2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200"/>
                        <a:t>61</a:t>
                      </a:r>
                      <a:endParaRPr sz="2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562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200">
                          <a:solidFill>
                            <a:schemeClr val="dk1"/>
                          </a:solidFill>
                        </a:rPr>
                        <a:t>6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entury Gothic"/>
                        <a:buNone/>
                      </a:pPr>
                      <a:r>
                        <a:rPr lang="en-IN" sz="2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Pendency of State Share to SHS</a:t>
                      </a:r>
                      <a:endParaRPr sz="2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200"/>
                        <a:t>Nil</a:t>
                      </a:r>
                      <a:endParaRPr sz="2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200">
                          <a:solidFill>
                            <a:schemeClr val="dk1"/>
                          </a:solidFill>
                        </a:rPr>
                        <a:t>8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entury Gothic"/>
                        <a:buNone/>
                      </a:pPr>
                      <a:r>
                        <a:rPr lang="en-IN" sz="2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Gap of Approval against Resource Envelope</a:t>
                      </a:r>
                      <a:endParaRPr sz="2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200"/>
                        <a:t>Nil</a:t>
                      </a:r>
                      <a:endParaRPr sz="2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title"/>
          </p:nvPr>
        </p:nvSpPr>
        <p:spPr>
          <a:xfrm>
            <a:off x="308343" y="700987"/>
            <a:ext cx="9197607" cy="80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</a:pPr>
            <a:r>
              <a:rPr lang="en-IN" sz="3200" b="1" dirty="0">
                <a:latin typeface="Arial"/>
                <a:ea typeface="Arial"/>
                <a:cs typeface="Arial"/>
                <a:sym typeface="Arial"/>
              </a:rPr>
              <a:t>Physical Progress</a:t>
            </a:r>
            <a:endParaRPr sz="3200" b="1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2" name="Google Shape;272;p18"/>
          <p:cNvGraphicFramePr/>
          <p:nvPr>
            <p:extLst>
              <p:ext uri="{D42A27DB-BD31-4B8C-83A1-F6EECF244321}">
                <p14:modId xmlns:p14="http://schemas.microsoft.com/office/powerpoint/2010/main" xmlns="" val="1482679221"/>
              </p:ext>
            </p:extLst>
          </p:nvPr>
        </p:nvGraphicFramePr>
        <p:xfrm>
          <a:off x="251181" y="1588917"/>
          <a:ext cx="11689625" cy="4389190"/>
        </p:xfrm>
        <a:graphic>
          <a:graphicData uri="http://schemas.openxmlformats.org/drawingml/2006/table">
            <a:tbl>
              <a:tblPr firstRow="1" bandRow="1">
                <a:noFill/>
                <a:tableStyleId>{AE5F9DE9-DF7B-467E-B450-0D1B7B295CAE}</a:tableStyleId>
              </a:tblPr>
              <a:tblGrid>
                <a:gridCol w="804525"/>
                <a:gridCol w="4417046"/>
                <a:gridCol w="1499904"/>
                <a:gridCol w="2334675"/>
                <a:gridCol w="2633475"/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>
                          <a:solidFill>
                            <a:schemeClr val="dk1"/>
                          </a:solidFill>
                        </a:rPr>
                        <a:t>S. No.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solidFill>
                            <a:schemeClr val="dk1"/>
                          </a:solidFill>
                        </a:rPr>
                        <a:t>Items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solidFill>
                            <a:schemeClr val="dk1"/>
                          </a:solidFill>
                        </a:rPr>
                        <a:t>Approved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solidFill>
                            <a:schemeClr val="dk1"/>
                          </a:solidFill>
                        </a:rPr>
                        <a:t>Completed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solidFill>
                            <a:schemeClr val="dk1"/>
                          </a:solidFill>
                        </a:rPr>
                        <a:t>In-progress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solidFill>
                            <a:schemeClr val="dk1"/>
                          </a:solidFill>
                        </a:rPr>
                        <a:t>1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solidFill>
                            <a:schemeClr val="dk1"/>
                          </a:solidFill>
                        </a:rPr>
                        <a:t>Augmented Adult ICU Beds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/>
                        <a:t>464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/>
                        <a:t>464</a:t>
                      </a:r>
                      <a:endParaRPr sz="20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solidFill>
                            <a:schemeClr val="dk1"/>
                          </a:solidFill>
                        </a:rPr>
                        <a:t>2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solidFill>
                            <a:schemeClr val="dk1"/>
                          </a:solidFill>
                        </a:rPr>
                        <a:t>Total Pediatric ICU/HDU Beds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/>
                        <a:t>556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/>
                        <a:t>507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/>
                        <a:t>49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dk1"/>
                          </a:solidFill>
                        </a:rPr>
                        <a:t>2.1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 u="none" strike="noStrike" cap="none" dirty="0">
                          <a:solidFill>
                            <a:schemeClr val="dk1"/>
                          </a:solidFill>
                        </a:rPr>
                        <a:t>Dedicated </a:t>
                      </a:r>
                      <a:r>
                        <a:rPr lang="en-IN" sz="1800" i="1" u="none" strike="noStrike" cap="none" dirty="0" err="1">
                          <a:solidFill>
                            <a:schemeClr val="dk1"/>
                          </a:solidFill>
                        </a:rPr>
                        <a:t>Pediatric</a:t>
                      </a:r>
                      <a:r>
                        <a:rPr lang="en-IN" sz="1800" i="1" u="none" strike="noStrike" cap="none" dirty="0">
                          <a:solidFill>
                            <a:schemeClr val="dk1"/>
                          </a:solidFill>
                        </a:rPr>
                        <a:t> ICU beds</a:t>
                      </a:r>
                      <a:endParaRPr sz="1800" i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350</a:t>
                      </a:r>
                      <a:endParaRPr sz="1800" i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 dirty="0"/>
                        <a:t>220</a:t>
                      </a:r>
                      <a:endParaRPr sz="1800" i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130(bed procured,not installed  as civil work ongoing)</a:t>
                      </a:r>
                      <a:endParaRPr sz="1800" i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dk1"/>
                          </a:solidFill>
                        </a:rPr>
                        <a:t>2.2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IN" sz="1800" i="1" u="none" strike="noStrike" cap="none">
                          <a:solidFill>
                            <a:schemeClr val="dk1"/>
                          </a:solidFill>
                        </a:rPr>
                        <a:t>Dedicated Pediatric HDU beds</a:t>
                      </a:r>
                      <a:endParaRPr sz="18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206</a:t>
                      </a:r>
                      <a:endParaRPr sz="1800" i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172</a:t>
                      </a:r>
                      <a:endParaRPr sz="1800" i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34(bed procured,not installed  as civil work ongoing)</a:t>
                      </a:r>
                      <a:endParaRPr sz="1800" i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dk1"/>
                          </a:solidFill>
                        </a:rPr>
                        <a:t>2.3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 u="none" strike="noStrike" cap="none">
                          <a:solidFill>
                            <a:schemeClr val="dk1"/>
                          </a:solidFill>
                        </a:rPr>
                        <a:t>Reserved Pediatric ICU beds</a:t>
                      </a:r>
                      <a:endParaRPr sz="18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solidFill>
                            <a:schemeClr val="dk1"/>
                          </a:solidFill>
                        </a:rPr>
                        <a:t>3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solidFill>
                            <a:schemeClr val="dk1"/>
                          </a:solidFill>
                        </a:rPr>
                        <a:t>Pediatric Centre of Excellence (CoE)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/>
                        <a:t>2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/>
                        <a:t>1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/>
                        <a:t>1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</a:tbl>
          </a:graphicData>
        </a:graphic>
      </p:graphicFrame>
      <p:sp>
        <p:nvSpPr>
          <p:cNvPr id="273" name="Google Shape;273;p18"/>
          <p:cNvSpPr txBox="1"/>
          <p:nvPr/>
        </p:nvSpPr>
        <p:spPr>
          <a:xfrm>
            <a:off x="10020300" y="6070831"/>
            <a:ext cx="21717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per NHM-PMS Portal </a:t>
            </a:r>
            <a:endParaRPr sz="12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title"/>
          </p:nvPr>
        </p:nvSpPr>
        <p:spPr>
          <a:xfrm>
            <a:off x="365493" y="681937"/>
            <a:ext cx="10626357" cy="72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</a:pPr>
            <a:r>
              <a:rPr lang="en-IN" sz="3200" b="1" dirty="0">
                <a:latin typeface="Arial"/>
                <a:ea typeface="Arial"/>
                <a:cs typeface="Arial"/>
                <a:sym typeface="Arial"/>
              </a:rPr>
              <a:t>Physical Progress</a:t>
            </a:r>
            <a:endParaRPr sz="3200" b="1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2" name="Google Shape;272;p18"/>
          <p:cNvGraphicFramePr/>
          <p:nvPr>
            <p:extLst>
              <p:ext uri="{D42A27DB-BD31-4B8C-83A1-F6EECF244321}">
                <p14:modId xmlns:p14="http://schemas.microsoft.com/office/powerpoint/2010/main" xmlns="" val="3680358362"/>
              </p:ext>
            </p:extLst>
          </p:nvPr>
        </p:nvGraphicFramePr>
        <p:xfrm>
          <a:off x="251181" y="1588917"/>
          <a:ext cx="11689625" cy="4676325"/>
        </p:xfrm>
        <a:graphic>
          <a:graphicData uri="http://schemas.openxmlformats.org/drawingml/2006/table">
            <a:tbl>
              <a:tblPr firstRow="1" bandRow="1">
                <a:noFill/>
                <a:tableStyleId>{AE5F9DE9-DF7B-467E-B450-0D1B7B295CAE}</a:tableStyleId>
              </a:tblPr>
              <a:tblGrid>
                <a:gridCol w="804525"/>
                <a:gridCol w="4417046"/>
                <a:gridCol w="1499904"/>
                <a:gridCol w="1693672"/>
                <a:gridCol w="3274478"/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>
                          <a:solidFill>
                            <a:schemeClr val="dk1"/>
                          </a:solidFill>
                        </a:rPr>
                        <a:t>S. No.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solidFill>
                            <a:schemeClr val="dk1"/>
                          </a:solidFill>
                        </a:rPr>
                        <a:t>Items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solidFill>
                            <a:schemeClr val="dk1"/>
                          </a:solidFill>
                        </a:rPr>
                        <a:t>Approved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solidFill>
                            <a:schemeClr val="dk1"/>
                          </a:solidFill>
                        </a:rPr>
                        <a:t>Completed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solidFill>
                            <a:schemeClr val="dk1"/>
                          </a:solidFill>
                        </a:rPr>
                        <a:t>In-progress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232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>
                          <a:solidFill>
                            <a:schemeClr val="dk1"/>
                          </a:solidFill>
                        </a:rPr>
                        <a:t>Total Oxygen Supported Beds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/>
                        <a:t>590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/>
                        <a:t>215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/>
                        <a:t>375(civil work ongoing and hence bed purchase of 90 nos holded, </a:t>
                      </a:r>
                      <a:endParaRPr sz="2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/>
                        <a:t>sufficient beds available at remaining institutions)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dk1"/>
                          </a:solidFill>
                        </a:rPr>
                        <a:t>4.1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IN" sz="1800" i="1" u="none" strike="noStrike" cap="none" dirty="0">
                          <a:solidFill>
                            <a:schemeClr val="dk1"/>
                          </a:solidFill>
                        </a:rPr>
                        <a:t>O</a:t>
                      </a:r>
                      <a:r>
                        <a:rPr lang="en-IN" sz="1800" i="1" u="none" strike="noStrike" cap="none" baseline="-25000" dirty="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IN" sz="1800" i="1" u="none" strike="noStrike" cap="none" dirty="0">
                          <a:solidFill>
                            <a:schemeClr val="dk1"/>
                          </a:solidFill>
                        </a:rPr>
                        <a:t> Supported Beds at dedicated </a:t>
                      </a:r>
                      <a:r>
                        <a:rPr lang="en-IN" sz="1800" i="1" u="none" strike="noStrike" cap="none" dirty="0" err="1">
                          <a:solidFill>
                            <a:schemeClr val="dk1"/>
                          </a:solidFill>
                        </a:rPr>
                        <a:t>Pediatric</a:t>
                      </a:r>
                      <a:r>
                        <a:rPr lang="en-IN" sz="1800" i="1" u="none" strike="noStrike" cap="none" dirty="0">
                          <a:solidFill>
                            <a:schemeClr val="dk1"/>
                          </a:solidFill>
                        </a:rPr>
                        <a:t> Units</a:t>
                      </a:r>
                      <a:endParaRPr sz="1800" i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560</a:t>
                      </a:r>
                      <a:endParaRPr sz="1800" i="1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435</a:t>
                      </a:r>
                      <a:endParaRPr sz="1800" i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125</a:t>
                      </a:r>
                      <a:endParaRPr sz="1800" i="1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dk1"/>
                          </a:solidFill>
                        </a:rPr>
                        <a:t>4.2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IN" sz="1800" i="1" u="none" strike="noStrike" cap="none">
                          <a:solidFill>
                            <a:schemeClr val="dk1"/>
                          </a:solidFill>
                        </a:rPr>
                        <a:t>Pre-fab Units</a:t>
                      </a:r>
                      <a:endParaRPr sz="18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dk1"/>
                          </a:solidFill>
                        </a:rPr>
                        <a:t>4.3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IN" sz="1800" i="1" u="none" strike="noStrike" cap="none">
                          <a:solidFill>
                            <a:schemeClr val="dk1"/>
                          </a:solidFill>
                        </a:rPr>
                        <a:t>Field Hospitals – 50/100 Bedded (Establishment)</a:t>
                      </a:r>
                      <a:endParaRPr sz="18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315</a:t>
                      </a:r>
                      <a:endParaRPr sz="1800" i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315</a:t>
                      </a:r>
                      <a:endParaRPr sz="1800" i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</a:tbl>
          </a:graphicData>
        </a:graphic>
      </p:graphicFrame>
      <p:sp>
        <p:nvSpPr>
          <p:cNvPr id="273" name="Google Shape;273;p18"/>
          <p:cNvSpPr txBox="1"/>
          <p:nvPr/>
        </p:nvSpPr>
        <p:spPr>
          <a:xfrm>
            <a:off x="9772650" y="6280381"/>
            <a:ext cx="21717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per NHM-PMS Portal </a:t>
            </a:r>
            <a:endParaRPr sz="12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8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 txBox="1">
            <a:spLocks noGrp="1"/>
          </p:cNvSpPr>
          <p:nvPr>
            <p:ph type="title"/>
          </p:nvPr>
        </p:nvSpPr>
        <p:spPr>
          <a:xfrm>
            <a:off x="371475" y="282012"/>
            <a:ext cx="7038975" cy="82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</a:pPr>
            <a:r>
              <a:rPr lang="en-IN" sz="3200" b="1">
                <a:latin typeface="Arial"/>
                <a:ea typeface="Arial"/>
                <a:cs typeface="Arial"/>
                <a:sym typeface="Arial"/>
              </a:rPr>
              <a:t>Physical Progress (Contd…)</a:t>
            </a:r>
            <a:endParaRPr sz="3200" b="1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0" name="Google Shape;280;p19"/>
          <p:cNvGraphicFramePr/>
          <p:nvPr/>
        </p:nvGraphicFramePr>
        <p:xfrm>
          <a:off x="251194" y="1289083"/>
          <a:ext cx="11710825" cy="4216565"/>
        </p:xfrm>
        <a:graphic>
          <a:graphicData uri="http://schemas.openxmlformats.org/drawingml/2006/table">
            <a:tbl>
              <a:tblPr firstRow="1" bandRow="1">
                <a:noFill/>
                <a:tableStyleId>{AE5F9DE9-DF7B-467E-B450-0D1B7B295CAE}</a:tableStyleId>
              </a:tblPr>
              <a:tblGrid>
                <a:gridCol w="805975"/>
                <a:gridCol w="5929400"/>
                <a:gridCol w="1698875"/>
                <a:gridCol w="1698875"/>
                <a:gridCol w="1577700"/>
              </a:tblGrid>
              <a:tr h="542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>
                          <a:solidFill>
                            <a:schemeClr val="dk1"/>
                          </a:solidFill>
                        </a:rPr>
                        <a:t>S. No.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>
                          <a:solidFill>
                            <a:schemeClr val="dk1"/>
                          </a:solidFill>
                        </a:rPr>
                        <a:t>Items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>
                          <a:solidFill>
                            <a:schemeClr val="dk1"/>
                          </a:solidFill>
                        </a:rPr>
                        <a:t>Approved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>
                          <a:solidFill>
                            <a:schemeClr val="dk1"/>
                          </a:solidFill>
                        </a:rPr>
                        <a:t>Completed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>
                          <a:solidFill>
                            <a:schemeClr val="dk1"/>
                          </a:solidFill>
                        </a:rPr>
                        <a:t>In-progress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43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0">
                          <a:solidFill>
                            <a:schemeClr val="dk1"/>
                          </a:solidFill>
                        </a:rPr>
                        <a:t>5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IN" sz="2000" b="0">
                          <a:solidFill>
                            <a:schemeClr val="dk1"/>
                          </a:solidFill>
                        </a:rPr>
                        <a:t>Lab Strengthening for RT-PCR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43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0">
                          <a:solidFill>
                            <a:schemeClr val="dk1"/>
                          </a:solidFill>
                        </a:rPr>
                        <a:t>6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IN" sz="2000" b="0">
                          <a:solidFill>
                            <a:schemeClr val="dk1"/>
                          </a:solidFill>
                        </a:rPr>
                        <a:t>LMO Storage Tank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/>
                        <a:t>14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/>
                        <a:t>12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/>
                        <a:t>2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43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0">
                          <a:solidFill>
                            <a:schemeClr val="dk1"/>
                          </a:solidFill>
                        </a:rPr>
                        <a:t>7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IN" sz="2000" b="0">
                          <a:solidFill>
                            <a:schemeClr val="dk1"/>
                          </a:solidFill>
                        </a:rPr>
                        <a:t>MGPS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/>
                        <a:t>14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/>
                        <a:t>12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/>
                        <a:t>2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43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0">
                          <a:solidFill>
                            <a:schemeClr val="dk1"/>
                          </a:solidFill>
                        </a:rPr>
                        <a:t>8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IN" sz="2000" b="0">
                          <a:solidFill>
                            <a:schemeClr val="dk1"/>
                          </a:solidFill>
                        </a:rPr>
                        <a:t>Tele-consultation </a:t>
                      </a:r>
                      <a:r>
                        <a:rPr lang="en-IN" sz="1800" b="0">
                          <a:solidFill>
                            <a:schemeClr val="dk1"/>
                          </a:solidFill>
                        </a:rPr>
                        <a:t>Hubs (Establishment &amp; Strengthening)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/>
                        <a:t>14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/>
                        <a:t>4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/>
                        <a:t>10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43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0">
                          <a:solidFill>
                            <a:schemeClr val="dk1"/>
                          </a:solidFill>
                        </a:rPr>
                        <a:t>9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IN" sz="2000" b="0">
                          <a:solidFill>
                            <a:schemeClr val="dk1"/>
                          </a:solidFill>
                        </a:rPr>
                        <a:t>Tele-consultation Spokes </a:t>
                      </a:r>
                      <a:r>
                        <a:rPr lang="en-IN" sz="1800" b="0">
                          <a:solidFill>
                            <a:schemeClr val="dk1"/>
                          </a:solidFill>
                        </a:rPr>
                        <a:t>(Establishment &amp; Strengthening)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/>
                        <a:t>104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/>
                        <a:t>25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/>
                        <a:t>79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43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0">
                          <a:solidFill>
                            <a:schemeClr val="dk1"/>
                          </a:solidFill>
                        </a:rPr>
                        <a:t>10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IN" sz="2000" b="0">
                          <a:solidFill>
                            <a:schemeClr val="dk1"/>
                          </a:solidFill>
                        </a:rPr>
                        <a:t>Hospital MIS (HMIS)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/>
                        <a:t>25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/>
                        <a:t>0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/>
                        <a:t>25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43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0">
                          <a:solidFill>
                            <a:schemeClr val="dk1"/>
                          </a:solidFill>
                        </a:rPr>
                        <a:t>11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IN" sz="2000" b="0">
                          <a:solidFill>
                            <a:schemeClr val="dk1"/>
                          </a:solidFill>
                        </a:rPr>
                        <a:t>Critical Care Blocks (CCB) – if any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</a:tbl>
          </a:graphicData>
        </a:graphic>
      </p:graphicFrame>
      <p:sp>
        <p:nvSpPr>
          <p:cNvPr id="281" name="Google Shape;281;p19"/>
          <p:cNvSpPr/>
          <p:nvPr/>
        </p:nvSpPr>
        <p:spPr>
          <a:xfrm>
            <a:off x="184517" y="5600893"/>
            <a:ext cx="11777499" cy="1066607"/>
          </a:xfrm>
          <a:prstGeom prst="roundRect">
            <a:avLst>
              <a:gd name="adj" fmla="val 16667"/>
            </a:avLst>
          </a:prstGeom>
          <a:solidFill>
            <a:srgbClr val="FAE5C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Implementation Challenges</a:t>
            </a:r>
            <a:r>
              <a:rPr lang="en-IN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19"/>
          <p:cNvSpPr txBox="1"/>
          <p:nvPr/>
        </p:nvSpPr>
        <p:spPr>
          <a:xfrm>
            <a:off x="9963150" y="5708880"/>
            <a:ext cx="196215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i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per NHM-PMS Portal </a:t>
            </a:r>
            <a:endParaRPr sz="1200" i="1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lang="en-IN" b="1">
                <a:solidFill>
                  <a:srgbClr val="002060"/>
                </a:solidFill>
              </a:rPr>
              <a:t>OVERVIEW</a:t>
            </a:r>
            <a:endParaRPr/>
          </a:p>
        </p:txBody>
      </p:sp>
      <p:sp>
        <p:nvSpPr>
          <p:cNvPr id="175" name="Google Shape;175;p2"/>
          <p:cNvSpPr txBox="1">
            <a:spLocks noGrp="1"/>
          </p:cNvSpPr>
          <p:nvPr>
            <p:ph type="body" idx="1"/>
          </p:nvPr>
        </p:nvSpPr>
        <p:spPr>
          <a:xfrm>
            <a:off x="588962" y="2133600"/>
            <a:ext cx="665003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3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IN" sz="3100" b="1" dirty="0"/>
              <a:t>Health Infrastructure Status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IN" sz="3200" b="1" dirty="0"/>
              <a:t>Free Diagnostic Service Initiative (FDSI)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IN" sz="3200" b="1" dirty="0"/>
              <a:t>Status of NHM</a:t>
            </a:r>
            <a:endParaRPr/>
          </a:p>
          <a:p>
            <a:pPr marL="342900" lvl="0" indent="-342931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IN" sz="3100" b="1" dirty="0"/>
              <a:t>Status of PM-ABHIM </a:t>
            </a:r>
            <a:endParaRPr/>
          </a:p>
          <a:p>
            <a:pPr marL="342900" lvl="0" indent="-342931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IN" sz="3100" b="1" dirty="0"/>
              <a:t>Status of XV-FC Health Grants</a:t>
            </a:r>
            <a:endParaRPr/>
          </a:p>
          <a:p>
            <a:pPr marL="342900" lvl="0" indent="-342931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IN" sz="3100" b="1" dirty="0"/>
              <a:t>Status of ECRP- II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pic>
        <p:nvPicPr>
          <p:cNvPr id="4" name="Picture 2" descr="C:\Users\ACER\Desktop\new\100___05\IMG_00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029450" y="2762249"/>
            <a:ext cx="2699935" cy="2152651"/>
          </a:xfrm>
          <a:prstGeom prst="rect">
            <a:avLst/>
          </a:prstGeom>
        </p:spPr>
      </p:pic>
      <p:pic>
        <p:nvPicPr>
          <p:cNvPr id="5" name="Content Placeholder 8" descr="C:\Users\acer\Desktop\New folder\IMG-20180716-WA0003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05900" y="4895850"/>
            <a:ext cx="3086101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G:\NIYU\_DSC17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160328" y="723900"/>
            <a:ext cx="2993572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6325" y="694273"/>
            <a:ext cx="2416175" cy="1887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13;p14" descr="C:\Users\JC\Downloads\WhatsApp Image 2019-09-16 at 2.48.15 PM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4501" y="2820400"/>
            <a:ext cx="2739478" cy="19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2901" y="958264"/>
            <a:ext cx="1812749" cy="1376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27363" y="3133951"/>
            <a:ext cx="2817752" cy="157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8;p3" descr="C:\Users\JC\Downloads\WhatsApp Image 2019-03-19 at 2.29.51 PM.jpe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09475" y="5053501"/>
            <a:ext cx="2267425" cy="1260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0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06463" y="4945739"/>
            <a:ext cx="1891628" cy="143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JC CD\Desktop\pic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4850" y="4933950"/>
            <a:ext cx="2057400" cy="1543050"/>
          </a:xfrm>
          <a:prstGeom prst="rect">
            <a:avLst/>
          </a:prstGeom>
          <a:noFill/>
        </p:spPr>
      </p:pic>
      <p:pic>
        <p:nvPicPr>
          <p:cNvPr id="11" name="Picture 2" descr="F:\bincy\fotos for album\Quiz Arogya tharakam 23-11-16\DSC07504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66700" y="1143000"/>
            <a:ext cx="1885950" cy="1131570"/>
          </a:xfrm>
          <a:prstGeom prst="rect">
            <a:avLst/>
          </a:prstGeom>
          <a:noFill/>
        </p:spPr>
      </p:pic>
      <p:pic>
        <p:nvPicPr>
          <p:cNvPr id="3074" name="Picture 2" descr="69,278 Thank You Stock Photos, Pictures &amp; Royalty-Free Images - iStock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80425" y="3006726"/>
            <a:ext cx="2987675" cy="1576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>
            <a:spLocks noGrp="1"/>
          </p:cNvSpPr>
          <p:nvPr>
            <p:ph type="title"/>
          </p:nvPr>
        </p:nvSpPr>
        <p:spPr>
          <a:xfrm>
            <a:off x="1301703" y="0"/>
            <a:ext cx="10058400" cy="52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mbria"/>
              <a:buNone/>
            </a:pPr>
            <a:r>
              <a:rPr lang="en-IN" sz="44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Health Infrastructure Status</a:t>
            </a:r>
            <a:endParaRPr sz="440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81" name="Google Shape;181;p3"/>
          <p:cNvGraphicFramePr/>
          <p:nvPr>
            <p:extLst>
              <p:ext uri="{D42A27DB-BD31-4B8C-83A1-F6EECF244321}">
                <p14:modId xmlns:p14="http://schemas.microsoft.com/office/powerpoint/2010/main" xmlns="" val="596131607"/>
              </p:ext>
            </p:extLst>
          </p:nvPr>
        </p:nvGraphicFramePr>
        <p:xfrm>
          <a:off x="584039" y="1010962"/>
          <a:ext cx="10939700" cy="5640830"/>
        </p:xfrm>
        <a:graphic>
          <a:graphicData uri="http://schemas.openxmlformats.org/drawingml/2006/table">
            <a:tbl>
              <a:tblPr firstRow="1" bandRow="1">
                <a:noFill/>
                <a:tableStyleId>{16081E60-2AE9-41BF-B853-B0A807C565C3}</a:tableStyleId>
              </a:tblPr>
              <a:tblGrid>
                <a:gridCol w="3094025"/>
                <a:gridCol w="1585450"/>
                <a:gridCol w="1441625"/>
                <a:gridCol w="1423525"/>
                <a:gridCol w="1603125"/>
                <a:gridCol w="1791950"/>
              </a:tblGrid>
              <a:tr h="943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u="none" strike="noStrike" cap="none" dirty="0"/>
                        <a:t>Facility details</a:t>
                      </a:r>
                      <a:endParaRPr sz="1700" b="1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u="none" strike="noStrike" cap="none"/>
                        <a:t>Required (Nos) as per IPHS</a:t>
                      </a:r>
                      <a:endParaRPr sz="17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entury Gothic"/>
                        <a:buNone/>
                      </a:pPr>
                      <a:r>
                        <a:rPr lang="en-IN" sz="1700" u="none" strike="noStrike" cap="none"/>
                        <a:t>Operational (Nos) </a:t>
                      </a:r>
                      <a:endParaRPr sz="17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entury Gothic"/>
                        <a:buNone/>
                      </a:pPr>
                      <a:r>
                        <a:rPr lang="en-IN" sz="1700" u="none" strike="noStrike" cap="none"/>
                        <a:t>Shortfall (%) against IPHS</a:t>
                      </a:r>
                      <a:endParaRPr sz="17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entury Gothic"/>
                        <a:buNone/>
                      </a:pPr>
                      <a:r>
                        <a:rPr lang="en-IN" sz="1700" u="none" strike="noStrike" cap="none"/>
                        <a:t>IPHS compliant (Nos)</a:t>
                      </a:r>
                      <a:endParaRPr sz="17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entury Gothic"/>
                        <a:buNone/>
                      </a:pPr>
                      <a:r>
                        <a:rPr lang="en-IN" sz="1700" u="none" strike="noStrike" cap="none"/>
                        <a:t>NQAS certified (Nos)</a:t>
                      </a:r>
                      <a:endParaRPr sz="17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 u="none" strike="noStrike" cap="none"/>
                        <a:t>District Hospital</a:t>
                      </a:r>
                      <a:endParaRPr sz="1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At  least 14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36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Nil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2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/>
                        <a:t>Sub district Hospital</a:t>
                      </a:r>
                      <a:endParaRPr sz="1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At least 33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87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Nil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4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/>
                        <a:t>Community health Centre</a:t>
                      </a:r>
                      <a:endParaRPr sz="1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At least 162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227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Nil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8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entury Gothic"/>
                        <a:buNone/>
                      </a:pPr>
                      <a:r>
                        <a:rPr lang="en-IN" sz="1700" b="1"/>
                        <a:t>Primary Health Centre</a:t>
                      </a:r>
                      <a:endParaRPr sz="1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At Least 648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849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Nil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93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entury Gothic"/>
                        <a:buNone/>
                      </a:pPr>
                      <a:r>
                        <a:rPr lang="en-IN" sz="1700" b="1"/>
                        <a:t>Urban Primary Health Centre </a:t>
                      </a:r>
                      <a:endParaRPr sz="1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98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Nil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38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/>
                        <a:t>Sub Centre (Rural)</a:t>
                      </a:r>
                      <a:endParaRPr sz="1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At least 4021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5412</a:t>
                      </a:r>
                      <a:endParaRPr sz="1700"/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Nil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/>
                        <a:t>No. of PHCs converted to HWC</a:t>
                      </a:r>
                      <a:endParaRPr sz="1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849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849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 smtClean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N.A.</a:t>
                      </a:r>
                      <a:endParaRPr sz="17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93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/>
                        <a:t>No. of U-PHCs converted to HWC</a:t>
                      </a:r>
                      <a:endParaRPr sz="1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102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98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38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/>
                        <a:t>No. of SCs converted to HWC</a:t>
                      </a:r>
                      <a:endParaRPr sz="1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5409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1541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 smtClean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</a:t>
                      </a:r>
                      <a:endParaRPr sz="17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/>
                        <a:t>No. of District Public health laboratories</a:t>
                      </a:r>
                      <a:endParaRPr sz="1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9</a:t>
                      </a:r>
                      <a:endParaRPr sz="1700"/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 smtClean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</a:t>
                      </a:r>
                      <a:endParaRPr sz="17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2200" marR="52200" marT="26100" marB="26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title"/>
          </p:nvPr>
        </p:nvSpPr>
        <p:spPr>
          <a:xfrm>
            <a:off x="842303" y="137135"/>
            <a:ext cx="10058400" cy="67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mbria"/>
              <a:buNone/>
            </a:pPr>
            <a:r>
              <a:rPr lang="en-IN" sz="44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Free Diagnostic Service Initiative</a:t>
            </a:r>
            <a:endParaRPr/>
          </a:p>
        </p:txBody>
      </p:sp>
      <p:graphicFrame>
        <p:nvGraphicFramePr>
          <p:cNvPr id="187" name="Google Shape;187;p4"/>
          <p:cNvGraphicFramePr/>
          <p:nvPr/>
        </p:nvGraphicFramePr>
        <p:xfrm>
          <a:off x="1858628" y="5336700"/>
          <a:ext cx="8190450" cy="547275"/>
        </p:xfrm>
        <a:graphic>
          <a:graphicData uri="http://schemas.openxmlformats.org/drawingml/2006/table">
            <a:tbl>
              <a:tblPr firstRow="1" bandRow="1">
                <a:noFill/>
                <a:tableStyleId>{556E4C71-382A-413C-9FFD-C0137CEE5E91}</a:tableStyleId>
              </a:tblPr>
              <a:tblGrid>
                <a:gridCol w="5464825"/>
                <a:gridCol w="2725625"/>
              </a:tblGrid>
              <a:tr h="54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rgbClr val="002060"/>
                          </a:solidFill>
                        </a:rPr>
                        <a:t>Number of Hub Laboratories in the state/district</a:t>
                      </a:r>
                      <a:endParaRPr sz="1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</a:t>
                      </a:r>
                      <a:endParaRPr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</a:tbl>
          </a:graphicData>
        </a:graphic>
      </p:graphicFrame>
      <p:graphicFrame>
        <p:nvGraphicFramePr>
          <p:cNvPr id="188" name="Google Shape;188;p4"/>
          <p:cNvGraphicFramePr/>
          <p:nvPr/>
        </p:nvGraphicFramePr>
        <p:xfrm>
          <a:off x="1641961" y="1128059"/>
          <a:ext cx="9952900" cy="3597665"/>
        </p:xfrm>
        <a:graphic>
          <a:graphicData uri="http://schemas.openxmlformats.org/drawingml/2006/table">
            <a:tbl>
              <a:tblPr firstRow="1" bandRow="1">
                <a:noFill/>
                <a:tableStyleId>{16081E60-2AE9-41BF-B853-B0A807C565C3}</a:tableStyleId>
              </a:tblPr>
              <a:tblGrid>
                <a:gridCol w="749125"/>
                <a:gridCol w="3101000"/>
                <a:gridCol w="3753975"/>
                <a:gridCol w="2348800"/>
              </a:tblGrid>
              <a:tr h="823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300"/>
                        <a:t>SL</a:t>
                      </a:r>
                      <a:endParaRPr sz="2300" b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7650" marR="87650" marT="43825" marB="438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/>
                        <a:t>Type of Facility</a:t>
                      </a:r>
                      <a:endParaRPr sz="2400" b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/>
                        <a:t>% of facilities providing full range of services*</a:t>
                      </a:r>
                      <a:endParaRPr sz="2400" b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/>
                        <a:t>Mode(In house/PPP)</a:t>
                      </a:r>
                      <a:endParaRPr sz="2400" b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300"/>
                        <a:t>1</a:t>
                      </a:r>
                      <a:endParaRPr sz="2300" b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7650" marR="87650" marT="43825" marB="438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en-IN" sz="2400" b="1"/>
                        <a:t>SC</a:t>
                      </a:r>
                      <a:endParaRPr sz="24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Not Planned</a:t>
                      </a:r>
                      <a:endParaRPr sz="1700" b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300"/>
                        <a:t>2</a:t>
                      </a:r>
                      <a:endParaRPr sz="2300" b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7650" marR="87650" marT="43825" marB="438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/>
                        <a:t>PHC</a:t>
                      </a:r>
                      <a:endParaRPr sz="24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State is is planning to provide 10 higher level test out of 63 test at a nominal rate to all the patients coming at  all 886 PHCs </a:t>
                      </a:r>
                      <a:r>
                        <a:rPr lang="en-IN"/>
                        <a:t>&amp; UPHCs</a:t>
                      </a:r>
                      <a:r>
                        <a:rPr lang="en-IN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through Hub &amp; Spoke model.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/>
                        <a:t>Inhouse mode</a:t>
                      </a:r>
                      <a:endParaRPr sz="2400" b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300"/>
                        <a:t>3</a:t>
                      </a:r>
                      <a:endParaRPr sz="2300" b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7650" marR="87650" marT="43825" marB="438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/>
                        <a:t>UPHC</a:t>
                      </a:r>
                      <a:endParaRPr sz="24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300"/>
                        <a:t>4</a:t>
                      </a:r>
                      <a:endParaRPr sz="2300" b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7650" marR="87650" marT="43825" marB="438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/>
                        <a:t>CHC</a:t>
                      </a:r>
                      <a:endParaRPr sz="24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IN" sz="1900"/>
                        <a:t>Not Planned</a:t>
                      </a:r>
                      <a:endParaRPr sz="1900" b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300"/>
                        <a:t>5</a:t>
                      </a:r>
                      <a:endParaRPr sz="2300" b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7650" marR="87650" marT="43825" marB="438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/>
                        <a:t>SDH</a:t>
                      </a:r>
                      <a:endParaRPr sz="24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IN" sz="1800"/>
                        <a:t>Not Planned</a:t>
                      </a:r>
                      <a:endParaRPr sz="1800" b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300"/>
                        <a:t>6</a:t>
                      </a:r>
                      <a:endParaRPr sz="2300" b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7650" marR="87650" marT="43825" marB="438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/>
                        <a:t>DH</a:t>
                      </a:r>
                      <a:endParaRPr sz="24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IN" sz="1800"/>
                        <a:t>Not Planned</a:t>
                      </a:r>
                      <a:endParaRPr sz="1800" b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89" name="Google Shape;189;p4"/>
          <p:cNvSpPr txBox="1"/>
          <p:nvPr/>
        </p:nvSpPr>
        <p:spPr>
          <a:xfrm>
            <a:off x="1953878" y="6045319"/>
            <a:ext cx="114060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*Full range of essential diagnostic tests as per FDSI guidelines-SC:14/PHC:63/ CHC:97/SDH:111/ DH:134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"/>
          <p:cNvSpPr txBox="1">
            <a:spLocks noGrp="1"/>
          </p:cNvSpPr>
          <p:nvPr>
            <p:ph type="title"/>
          </p:nvPr>
        </p:nvSpPr>
        <p:spPr>
          <a:xfrm>
            <a:off x="1114865" y="43753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</a:pPr>
            <a:r>
              <a:rPr lang="en-IN" sz="4400" b="1" dirty="0"/>
              <a:t>National Health Mission (NHM)</a:t>
            </a:r>
            <a:endParaRPr sz="4400" b="1"/>
          </a:p>
        </p:txBody>
      </p:sp>
      <p:pic>
        <p:nvPicPr>
          <p:cNvPr id="3" name="Picture 2" descr="C:\Users\Cordinator\Downloads\IMG-20180105-WA0063.jpg"/>
          <p:cNvPicPr>
            <a:picLocks noChangeAspect="1" noChangeArrowheads="1"/>
          </p:cNvPicPr>
          <p:nvPr/>
        </p:nvPicPr>
        <p:blipFill>
          <a:blip r:embed="rId3" cstate="print"/>
          <a:srcRect t="18776" b="10813"/>
          <a:stretch>
            <a:fillRect/>
          </a:stretch>
        </p:blipFill>
        <p:spPr>
          <a:xfrm>
            <a:off x="342899" y="2019299"/>
            <a:ext cx="5539043" cy="3371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user\Downloads\IMG-20181115-WA0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6950" y="1962149"/>
            <a:ext cx="6019800" cy="354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>
            <a:spLocks noGrp="1"/>
          </p:cNvSpPr>
          <p:nvPr>
            <p:ph type="title"/>
          </p:nvPr>
        </p:nvSpPr>
        <p:spPr>
          <a:xfrm>
            <a:off x="728420" y="49036"/>
            <a:ext cx="9662746" cy="72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lang="en-IN" sz="4000" b="1"/>
              <a:t>Financial Progress – NHM</a:t>
            </a:r>
            <a:endParaRPr sz="4000" b="1"/>
          </a:p>
        </p:txBody>
      </p:sp>
      <p:graphicFrame>
        <p:nvGraphicFramePr>
          <p:cNvPr id="200" name="Google Shape;200;p6"/>
          <p:cNvGraphicFramePr/>
          <p:nvPr/>
        </p:nvGraphicFramePr>
        <p:xfrm>
          <a:off x="728420" y="1273058"/>
          <a:ext cx="11322000" cy="3584700"/>
        </p:xfrm>
        <a:graphic>
          <a:graphicData uri="http://schemas.openxmlformats.org/drawingml/2006/table">
            <a:tbl>
              <a:tblPr>
                <a:noFill/>
                <a:tableStyleId>{19684D7C-2AA7-445A-AAC6-C8654CC08689}</a:tableStyleId>
              </a:tblPr>
              <a:tblGrid>
                <a:gridCol w="1184500"/>
                <a:gridCol w="1092200"/>
                <a:gridCol w="1092200"/>
                <a:gridCol w="1092200"/>
                <a:gridCol w="954050"/>
                <a:gridCol w="1230375"/>
                <a:gridCol w="1092200"/>
                <a:gridCol w="1092200"/>
                <a:gridCol w="1092200"/>
                <a:gridCol w="1399875"/>
              </a:tblGrid>
              <a:tr h="2469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/>
                        <a:t>Schemes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/>
                        <a:t>Funds Released during FY 2022-23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/>
                        <a:t>Total Cash GIA Released (Excl. IM and Kind Grants)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/>
                        <a:t>Central Share transferred from State Treasury to SNA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/>
                        <a:t>Pending Central Share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/>
                        <a:t>State share due (Opening)  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/>
                        <a:t>Proportionate State Share due (on current year release)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/>
                        <a:t>State Share credited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/>
                        <a:t>Pending State Share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/>
                        <a:t>% of Expenditure (against Total Fund Receivable)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</a:tr>
              <a:tr h="625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/>
                        <a:t>1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/>
                        <a:t>2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/>
                        <a:t>3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/>
                        <a:t>4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/>
                        <a:t>5=(3-4)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/>
                        <a:t>6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/>
                        <a:t>7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/>
                        <a:t>8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/>
                        <a:t>9=([6+7]-8)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/>
                        <a:t>10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</a:tr>
              <a:tr h="490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/>
                        <a:t>NHM</a:t>
                      </a:r>
                      <a:endParaRPr sz="18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rgbClr val="000000"/>
                          </a:solidFill>
                        </a:rPr>
                        <a:t>279.71</a:t>
                      </a:r>
                      <a:endParaRPr sz="18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rgbClr val="000000"/>
                          </a:solidFill>
                        </a:rPr>
                        <a:t>167.99</a:t>
                      </a:r>
                      <a:endParaRPr sz="18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rgbClr val="000000"/>
                          </a:solidFill>
                        </a:rPr>
                        <a:t>167.99</a:t>
                      </a:r>
                      <a:endParaRPr sz="18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rgbClr val="000000"/>
                          </a:solidFill>
                        </a:rPr>
                        <a:t>Nil </a:t>
                      </a:r>
                      <a:endParaRPr sz="18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rgbClr val="000000"/>
                          </a:solidFill>
                        </a:rPr>
                        <a:t>152.72</a:t>
                      </a:r>
                      <a:endParaRPr sz="18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rgbClr val="000000"/>
                          </a:solidFill>
                        </a:rPr>
                        <a:t>186.47</a:t>
                      </a:r>
                      <a:endParaRPr sz="18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rgbClr val="000000"/>
                          </a:solidFill>
                        </a:rPr>
                        <a:t>339.19</a:t>
                      </a:r>
                      <a:endParaRPr sz="18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rgbClr val="000000"/>
                          </a:solidFill>
                        </a:rPr>
                        <a:t>Nil</a:t>
                      </a:r>
                      <a:endParaRPr sz="18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rgbClr val="000000"/>
                          </a:solidFill>
                        </a:rPr>
                        <a:t>83%</a:t>
                      </a:r>
                      <a:endParaRPr sz="18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FAE5CD"/>
                    </a:solidFill>
                  </a:tcPr>
                </a:tc>
              </a:tr>
            </a:tbl>
          </a:graphicData>
        </a:graphic>
      </p:graphicFrame>
      <p:sp>
        <p:nvSpPr>
          <p:cNvPr id="201" name="Google Shape;201;p6"/>
          <p:cNvSpPr/>
          <p:nvPr/>
        </p:nvSpPr>
        <p:spPr>
          <a:xfrm>
            <a:off x="10498479" y="773548"/>
            <a:ext cx="15520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(Rs. in crore)</a:t>
            </a:r>
            <a:endParaRPr sz="1800" i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1628776" y="5488728"/>
            <a:ext cx="98692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1527325" y="4987925"/>
            <a:ext cx="10523100" cy="9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Note:</a:t>
            </a:r>
            <a:endParaRPr i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The format to be filled by States of </a:t>
            </a:r>
            <a:r>
              <a:rPr lang="en-IN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Tamil Nadu, Karnataka, Andaman and Nicobar Islands, Kerala.</a:t>
            </a:r>
            <a:endParaRPr b="1" i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>
            <a:spLocks noGrp="1"/>
          </p:cNvSpPr>
          <p:nvPr>
            <p:ph type="title"/>
          </p:nvPr>
        </p:nvSpPr>
        <p:spPr>
          <a:xfrm>
            <a:off x="537920" y="304799"/>
            <a:ext cx="11311179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rPr lang="en-IN" sz="2800" b="1" dirty="0"/>
              <a:t>Status of Seeding ABHA IDs in different portals in the States/UTs</a:t>
            </a:r>
            <a:endParaRPr sz="2800" b="1"/>
          </a:p>
        </p:txBody>
      </p:sp>
      <p:graphicFrame>
        <p:nvGraphicFramePr>
          <p:cNvPr id="209" name="Google Shape;209;p8"/>
          <p:cNvGraphicFramePr/>
          <p:nvPr>
            <p:extLst>
              <p:ext uri="{D42A27DB-BD31-4B8C-83A1-F6EECF244321}">
                <p14:modId xmlns:p14="http://schemas.microsoft.com/office/powerpoint/2010/main" xmlns="" val="3453366582"/>
              </p:ext>
            </p:extLst>
          </p:nvPr>
        </p:nvGraphicFramePr>
        <p:xfrm>
          <a:off x="1200687" y="1323335"/>
          <a:ext cx="10216500" cy="4501425"/>
        </p:xfrm>
        <a:graphic>
          <a:graphicData uri="http://schemas.openxmlformats.org/drawingml/2006/table">
            <a:tbl>
              <a:tblPr firstRow="1" bandRow="1">
                <a:noFill/>
                <a:tableStyleId>{16081E60-2AE9-41BF-B853-B0A807C565C3}</a:tableStyleId>
              </a:tblPr>
              <a:tblGrid>
                <a:gridCol w="3712507"/>
                <a:gridCol w="6503993"/>
              </a:tblGrid>
              <a:tr h="68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solidFill>
                            <a:schemeClr val="dk1"/>
                          </a:solidFill>
                        </a:rPr>
                        <a:t>Different portal </a:t>
                      </a:r>
                      <a:endParaRPr sz="2000" b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900">
                          <a:solidFill>
                            <a:schemeClr val="dk1"/>
                          </a:solidFill>
                        </a:rPr>
                        <a:t>Number of ABHA ID created</a:t>
                      </a:r>
                      <a:endParaRPr sz="1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67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N" sz="2000" b="1"/>
                        <a:t>NCD</a:t>
                      </a:r>
                      <a:endParaRPr sz="20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900">
                          <a:solidFill>
                            <a:srgbClr val="FF0000"/>
                          </a:solidFill>
                        </a:rPr>
                        <a:t>Not available with NCD division </a:t>
                      </a:r>
                      <a:endParaRPr sz="1900" strike="noStrik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719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/>
                        <a:t>Nikshay </a:t>
                      </a:r>
                      <a:endParaRPr sz="20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900"/>
                        <a:t>Currently this data not available in the Ni-kshay portal</a:t>
                      </a:r>
                      <a:endParaRPr sz="1900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805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/>
                        <a:t>RCH</a:t>
                      </a:r>
                      <a:endParaRPr sz="20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900"/>
                        <a:t>7</a:t>
                      </a:r>
                      <a:endParaRPr sz="1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805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/>
                        <a:t>HWC Portal </a:t>
                      </a:r>
                      <a:endParaRPr sz="20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900"/>
                        <a:t>522</a:t>
                      </a:r>
                      <a:endParaRPr sz="1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805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/>
                        <a:t>E-Sanjeevani</a:t>
                      </a:r>
                      <a:endParaRPr sz="20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900" dirty="0" err="1"/>
                        <a:t>eSanjeevani</a:t>
                      </a:r>
                      <a:r>
                        <a:rPr lang="en-IN" sz="1900" dirty="0"/>
                        <a:t> OPD - 357 &amp; </a:t>
                      </a:r>
                      <a:r>
                        <a:rPr lang="en-IN" sz="1900" dirty="0" smtClean="0"/>
                        <a:t>e-</a:t>
                      </a:r>
                      <a:r>
                        <a:rPr lang="en-IN" sz="1900" dirty="0" err="1" smtClean="0"/>
                        <a:t>Sanjeevani</a:t>
                      </a:r>
                      <a:r>
                        <a:rPr lang="en-IN" sz="1900" dirty="0" smtClean="0"/>
                        <a:t> </a:t>
                      </a:r>
                      <a:r>
                        <a:rPr lang="en-IN" sz="1900" dirty="0"/>
                        <a:t>HWC - 3</a:t>
                      </a:r>
                      <a:endParaRPr sz="19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>
            <a:spLocks noGrp="1"/>
          </p:cNvSpPr>
          <p:nvPr>
            <p:ph type="title"/>
          </p:nvPr>
        </p:nvSpPr>
        <p:spPr>
          <a:xfrm>
            <a:off x="1114865" y="41848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</a:pPr>
            <a:r>
              <a:rPr lang="en-IN" sz="4400" b="1" dirty="0"/>
              <a:t>PM-</a:t>
            </a:r>
            <a:r>
              <a:rPr lang="en-IN" sz="4400" b="1" dirty="0" err="1"/>
              <a:t>Ayushman</a:t>
            </a:r>
            <a:r>
              <a:rPr lang="en-IN" sz="4400" b="1" dirty="0"/>
              <a:t> Bharat Health Infrastructure Mission (PM-ABHIM)</a:t>
            </a:r>
            <a:endParaRPr sz="4400" b="1"/>
          </a:p>
        </p:txBody>
      </p:sp>
      <p:pic>
        <p:nvPicPr>
          <p:cNvPr id="3" name="Picture 2" descr="DSC061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9016" y="2533650"/>
            <a:ext cx="5514584" cy="3543300"/>
          </a:xfrm>
          <a:prstGeom prst="rect">
            <a:avLst/>
          </a:prstGeom>
        </p:spPr>
      </p:pic>
      <p:pic>
        <p:nvPicPr>
          <p:cNvPr id="5" name="Picture 3" descr="C:\Users\user\Desktop\ward health review\IMG-20190531-WA00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29337" y="2476500"/>
            <a:ext cx="6043613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 txBox="1">
            <a:spLocks noGrp="1"/>
          </p:cNvSpPr>
          <p:nvPr>
            <p:ph type="title"/>
          </p:nvPr>
        </p:nvSpPr>
        <p:spPr>
          <a:xfrm>
            <a:off x="780437" y="0"/>
            <a:ext cx="9662746" cy="72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lang="en-IN" b="1" dirty="0"/>
              <a:t>Implementation Status</a:t>
            </a:r>
            <a:endParaRPr b="1"/>
          </a:p>
        </p:txBody>
      </p:sp>
      <p:graphicFrame>
        <p:nvGraphicFramePr>
          <p:cNvPr id="220" name="Google Shape;220;p10"/>
          <p:cNvGraphicFramePr/>
          <p:nvPr>
            <p:extLst>
              <p:ext uri="{D42A27DB-BD31-4B8C-83A1-F6EECF244321}">
                <p14:modId xmlns:p14="http://schemas.microsoft.com/office/powerpoint/2010/main" xmlns="" val="2864349371"/>
              </p:ext>
            </p:extLst>
          </p:nvPr>
        </p:nvGraphicFramePr>
        <p:xfrm>
          <a:off x="394512" y="648312"/>
          <a:ext cx="11654625" cy="5780540"/>
        </p:xfrm>
        <a:graphic>
          <a:graphicData uri="http://schemas.openxmlformats.org/drawingml/2006/table">
            <a:tbl>
              <a:tblPr firstRow="1" bandRow="1">
                <a:noFill/>
                <a:tableStyleId>{A092EE8B-BA22-45FA-98C1-E93904FD501A}</a:tableStyleId>
              </a:tblPr>
              <a:tblGrid>
                <a:gridCol w="3657525"/>
                <a:gridCol w="1029525"/>
                <a:gridCol w="1077625"/>
                <a:gridCol w="4699950"/>
                <a:gridCol w="1190000"/>
              </a:tblGrid>
              <a:tr h="868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Component Name</a:t>
                      </a:r>
                      <a:endParaRPr sz="1700" b="1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Physical Target</a:t>
                      </a:r>
                      <a:endParaRPr sz="17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Work Initiated (in No.)</a:t>
                      </a:r>
                      <a:endParaRPr sz="1700" b="1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b="1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Implementation Challenges</a:t>
                      </a:r>
                      <a:endParaRPr sz="1700" b="1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350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2021-22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2022-23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33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Infrastructure Support for Building- less Sub Health Centers</a:t>
                      </a:r>
                      <a:endParaRPr sz="1700" b="1" i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0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0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  <a:tr h="350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Block Public Health Units</a:t>
                      </a:r>
                      <a:endParaRPr sz="1700" b="1" i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/>
                        <a:t>0</a:t>
                      </a:r>
                      <a:endParaRPr sz="17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0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8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Integrated Public Health Labs (IPHLs)</a:t>
                      </a:r>
                      <a:endParaRPr sz="1700" b="1" i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1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3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IN" sz="1700"/>
                        <a:t>Civil Works allotted to PMC &amp; DPR under preparation</a:t>
                      </a:r>
                      <a:endParaRPr sz="17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Gap analysis for Equipment conducted &amp; AS will be issued to KMSCL for procurement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/>
                        <a:t>CCB</a:t>
                      </a:r>
                      <a:r>
                        <a:rPr lang="en-IN" sz="17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- 50 bedded in DH</a:t>
                      </a:r>
                      <a:endParaRPr sz="1700" b="1" i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0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1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IN" sz="1700"/>
                        <a:t>Civil Works allotted to PMC &amp; DPR under preparation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700" b="1"/>
                        <a:t>CCB</a:t>
                      </a:r>
                      <a:r>
                        <a:rPr lang="en-IN" sz="17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(50 bedded in Med Col)</a:t>
                      </a:r>
                      <a:endParaRPr sz="1700" b="1" i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1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2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Civil Works allotted to PMC &amp; DPR under preparation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700" b="1"/>
                        <a:t>CC</a:t>
                      </a:r>
                      <a:r>
                        <a:rPr lang="en-IN" sz="17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</a:t>
                      </a:r>
                      <a:r>
                        <a:rPr lang="en-IN" sz="1700" b="1"/>
                        <a:t> </a:t>
                      </a:r>
                      <a:r>
                        <a:rPr lang="en-IN" sz="17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-75 Bedded</a:t>
                      </a:r>
                      <a:endParaRPr sz="1700" b="1" i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0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0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7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</a:t>
                      </a:r>
                      <a:r>
                        <a:rPr lang="en-IN" sz="1700" b="1"/>
                        <a:t>CB - </a:t>
                      </a:r>
                      <a:r>
                        <a:rPr lang="en-IN" sz="17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 Bedded</a:t>
                      </a:r>
                      <a:endParaRPr sz="1700" b="1" i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0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0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Urban Health &amp;Wellness Centre</a:t>
                      </a:r>
                      <a:endParaRPr sz="1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/>
                        <a:t>0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/>
                        <a:t>0</a:t>
                      </a: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1361</Words>
  <Application>Microsoft Office PowerPoint</Application>
  <PresentationFormat>Custom</PresentationFormat>
  <Paragraphs>456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Century Gothic</vt:lpstr>
      <vt:lpstr>Noto Sans Symbols</vt:lpstr>
      <vt:lpstr>Cambria</vt:lpstr>
      <vt:lpstr>Calibri</vt:lpstr>
      <vt:lpstr>Times New Roman</vt:lpstr>
      <vt:lpstr>Wisp</vt:lpstr>
      <vt:lpstr>Regional Orientation workshop on NHM,  PM-ABHIM, ECRP-II &amp; FC-XV</vt:lpstr>
      <vt:lpstr>OVERVIEW</vt:lpstr>
      <vt:lpstr>Health Infrastructure Status</vt:lpstr>
      <vt:lpstr>Free Diagnostic Service Initiative</vt:lpstr>
      <vt:lpstr>National Health Mission (NHM)</vt:lpstr>
      <vt:lpstr>Financial Progress – NHM</vt:lpstr>
      <vt:lpstr>Status of Seeding ABHA IDs in different portals in the States/UTs</vt:lpstr>
      <vt:lpstr>PM-Ayushman Bharat Health Infrastructure Mission (PM-ABHIM)</vt:lpstr>
      <vt:lpstr>Implementation Status</vt:lpstr>
      <vt:lpstr>Financial Progress – PM-ABHIM</vt:lpstr>
      <vt:lpstr>Financial Progress – PM-ABHIM</vt:lpstr>
      <vt:lpstr>XV - Finance Commission  Health Grants</vt:lpstr>
      <vt:lpstr>Implementation Status</vt:lpstr>
      <vt:lpstr>Implementation Status</vt:lpstr>
      <vt:lpstr>Emergency COVID Response Package PHASE- II</vt:lpstr>
      <vt:lpstr>Financial Progress</vt:lpstr>
      <vt:lpstr>Physical Progress</vt:lpstr>
      <vt:lpstr>Physical Progress</vt:lpstr>
      <vt:lpstr>Physical Progress (Contd…)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Orientation workshop on NHM, PM-ABHIM, ECRP-II &amp; FC-XV</dc:title>
  <dc:creator>DELL</dc:creator>
  <cp:lastModifiedBy>Windows User</cp:lastModifiedBy>
  <cp:revision>17</cp:revision>
  <dcterms:created xsi:type="dcterms:W3CDTF">2022-08-23T10:51:30Z</dcterms:created>
  <dcterms:modified xsi:type="dcterms:W3CDTF">2022-09-19T15:37:54Z</dcterms:modified>
</cp:coreProperties>
</file>